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3" r:id="rId4"/>
    <p:sldId id="275" r:id="rId5"/>
    <p:sldId id="271" r:id="rId6"/>
    <p:sldId id="274" r:id="rId7"/>
    <p:sldId id="257" r:id="rId8"/>
    <p:sldId id="276" r:id="rId9"/>
    <p:sldId id="258" r:id="rId10"/>
    <p:sldId id="277" r:id="rId11"/>
    <p:sldId id="259" r:id="rId12"/>
    <p:sldId id="261" r:id="rId13"/>
    <p:sldId id="279" r:id="rId14"/>
    <p:sldId id="280" r:id="rId15"/>
    <p:sldId id="281" r:id="rId16"/>
    <p:sldId id="278" r:id="rId17"/>
    <p:sldId id="262" r:id="rId18"/>
    <p:sldId id="26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2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3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56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24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82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03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38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2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85B9-6B7F-4BBA-B19E-7C07A74CD374}" type="datetimeFigureOut">
              <a:rPr lang="it-IT" smtClean="0"/>
              <a:pPr/>
              <a:t>15/01/2014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6F1F-D305-4FE7-AC36-2F7E570DC7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4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t.starwars.wikia.com/wiki/Midi-chlorian" TargetMode="External"/><Relationship Id="rId13" Type="http://schemas.openxmlformats.org/officeDocument/2006/relationships/hyperlink" Target="http://it.starwars.wikia.com/wiki/Palpatine" TargetMode="External"/><Relationship Id="rId3" Type="http://schemas.openxmlformats.org/officeDocument/2006/relationships/hyperlink" Target="http://it.starwars.wikia.com/wiki/Forza" TargetMode="External"/><Relationship Id="rId7" Type="http://schemas.openxmlformats.org/officeDocument/2006/relationships/hyperlink" Target="http://it.starwars.wikia.com/wiki/Qui-Gon_Jinn" TargetMode="External"/><Relationship Id="rId12" Type="http://schemas.openxmlformats.org/officeDocument/2006/relationships/hyperlink" Target="http://it.starwars.wikia.com/wiki/Imperatore" TargetMode="External"/><Relationship Id="rId2" Type="http://schemas.openxmlformats.org/officeDocument/2006/relationships/hyperlink" Target="http://it.starwars.wikia.com/wiki/Jed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starwars.wikia.com/wiki/Anakin_Skywalker" TargetMode="External"/><Relationship Id="rId11" Type="http://schemas.openxmlformats.org/officeDocument/2006/relationships/hyperlink" Target="http://it.starwars.wikia.com/wiki/Darth_Fener" TargetMode="External"/><Relationship Id="rId5" Type="http://schemas.openxmlformats.org/officeDocument/2006/relationships/hyperlink" Target="http://it.starwars.wikia.com/wiki/Lato_Oscuro_della_Forza" TargetMode="External"/><Relationship Id="rId15" Type="http://schemas.openxmlformats.org/officeDocument/2006/relationships/hyperlink" Target="http://it.starwars.wikia.com/wiki/Sith" TargetMode="External"/><Relationship Id="rId10" Type="http://schemas.openxmlformats.org/officeDocument/2006/relationships/hyperlink" Target="http://it.starwars.wikia.com/wiki/Obi-Wan_Kenobi" TargetMode="External"/><Relationship Id="rId4" Type="http://schemas.openxmlformats.org/officeDocument/2006/relationships/hyperlink" Target="http://it.starwars.wikia.com/wiki/Lato_chiaro_della_Forza" TargetMode="External"/><Relationship Id="rId9" Type="http://schemas.openxmlformats.org/officeDocument/2006/relationships/hyperlink" Target="http://it.starwars.wikia.com/wiki/Padowan?action=edit&amp;redlink=1" TargetMode="External"/><Relationship Id="rId14" Type="http://schemas.openxmlformats.org/officeDocument/2006/relationships/hyperlink" Target="http://it.starwars.wikia.com/wiki/Luke_Skywalk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776" y="-891480"/>
            <a:ext cx="11149796" cy="73867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38028"/>
            <a:ext cx="4525060" cy="339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8035"/>
            <a:ext cx="79613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00B0F0"/>
                </a:solidFill>
              </a:rPr>
              <a:t>3</a:t>
            </a:r>
            <a:r>
              <a:rPr lang="it-IT" i="1" dirty="0" smtClean="0">
                <a:solidFill>
                  <a:srgbClr val="00B0F0"/>
                </a:solidFill>
              </a:rPr>
              <a:t>° </a:t>
            </a:r>
            <a:r>
              <a:rPr lang="it-IT" i="1" dirty="0">
                <a:solidFill>
                  <a:srgbClr val="00B0F0"/>
                </a:solidFill>
              </a:rPr>
              <a:t>giorno </a:t>
            </a:r>
            <a:r>
              <a:rPr lang="it-IT" i="1" dirty="0" smtClean="0">
                <a:solidFill>
                  <a:srgbClr val="00B0F0"/>
                </a:solidFill>
              </a:rPr>
              <a:t>-MERCOLEDI  </a:t>
            </a:r>
            <a:br>
              <a:rPr lang="it-IT" i="1" dirty="0" smtClean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La </a:t>
            </a:r>
            <a:r>
              <a:rPr lang="it-IT" b="1" dirty="0">
                <a:solidFill>
                  <a:srgbClr val="00B0F0"/>
                </a:solidFill>
              </a:rPr>
              <a:t>Forza </a:t>
            </a:r>
            <a:r>
              <a:rPr lang="it-IT" b="1" dirty="0" smtClean="0">
                <a:solidFill>
                  <a:srgbClr val="00B0F0"/>
                </a:solidFill>
              </a:rPr>
              <a:t>della scelta: Jedi, </a:t>
            </a:r>
            <a:r>
              <a:rPr lang="it-IT" b="1" dirty="0" err="1" smtClean="0">
                <a:solidFill>
                  <a:srgbClr val="00B0F0"/>
                </a:solidFill>
              </a:rPr>
              <a:t>Sith</a:t>
            </a:r>
            <a:r>
              <a:rPr lang="it-IT" b="1" dirty="0" smtClean="0">
                <a:solidFill>
                  <a:srgbClr val="00B0F0"/>
                </a:solidFill>
              </a:rPr>
              <a:t> o clone?</a:t>
            </a:r>
            <a:r>
              <a:rPr lang="it-IT" dirty="0">
                <a:solidFill>
                  <a:srgbClr val="00B0F0"/>
                </a:solidFill>
              </a:rPr>
              <a:t/>
            </a:r>
            <a:br>
              <a:rPr lang="it-IT" dirty="0">
                <a:solidFill>
                  <a:srgbClr val="00B0F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00B0F0"/>
                </a:solidFill>
              </a:rPr>
              <a:t> </a:t>
            </a:r>
            <a:endParaRPr lang="it-IT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t-IT" sz="7200" b="1" dirty="0">
                <a:solidFill>
                  <a:srgbClr val="00B0F0"/>
                </a:solidFill>
              </a:rPr>
              <a:t>Mattino:</a:t>
            </a: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Il Maestro Yoda si presenta dicendo: «In esilio devo andare. Fallito io ho!»</a:t>
            </a: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Come usare la Forza? Esiste il Lato </a:t>
            </a:r>
            <a:r>
              <a:rPr lang="it-IT" sz="7200" dirty="0" err="1">
                <a:solidFill>
                  <a:srgbClr val="00B0F0"/>
                </a:solidFill>
              </a:rPr>
              <a:t>Oscuro</a:t>
            </a:r>
            <a:r>
              <a:rPr lang="it-IT" sz="7200" dirty="0" err="1" smtClean="0">
                <a:solidFill>
                  <a:srgbClr val="00B0F0"/>
                </a:solidFill>
              </a:rPr>
              <a:t>…</a:t>
            </a:r>
            <a:r>
              <a:rPr lang="it-IT" sz="7200" dirty="0" smtClean="0">
                <a:solidFill>
                  <a:srgbClr val="00B0F0"/>
                </a:solidFill>
              </a:rPr>
              <a:t> la </a:t>
            </a:r>
            <a:r>
              <a:rPr lang="it-IT" sz="7200" dirty="0">
                <a:solidFill>
                  <a:srgbClr val="00B0F0"/>
                </a:solidFill>
              </a:rPr>
              <a:t>tentazione di possedere invece che di mettersi a servizio (Lo Jedi è a servizio della Forza, il </a:t>
            </a:r>
            <a:r>
              <a:rPr lang="it-IT" sz="7200" dirty="0" err="1">
                <a:solidFill>
                  <a:srgbClr val="00B0F0"/>
                </a:solidFill>
              </a:rPr>
              <a:t>Sith</a:t>
            </a:r>
            <a:r>
              <a:rPr lang="it-IT" sz="7200" dirty="0">
                <a:solidFill>
                  <a:srgbClr val="00B0F0"/>
                </a:solidFill>
              </a:rPr>
              <a:t> vuole impossessarsene). </a:t>
            </a:r>
            <a:endParaRPr lang="it-IT" sz="7200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t-IT" sz="7200" dirty="0" smtClean="0">
                <a:solidFill>
                  <a:srgbClr val="00B0F0"/>
                </a:solidFill>
              </a:rPr>
              <a:t>Noi </a:t>
            </a:r>
            <a:r>
              <a:rPr lang="it-IT" sz="7200" dirty="0">
                <a:solidFill>
                  <a:srgbClr val="00B0F0"/>
                </a:solidFill>
              </a:rPr>
              <a:t>chi siamo? Cloni, Jedi o </a:t>
            </a:r>
            <a:r>
              <a:rPr lang="it-IT" sz="7200" dirty="0" err="1">
                <a:solidFill>
                  <a:srgbClr val="00B0F0"/>
                </a:solidFill>
              </a:rPr>
              <a:t>Sith</a:t>
            </a:r>
            <a:r>
              <a:rPr lang="it-IT" sz="7200" dirty="0">
                <a:solidFill>
                  <a:srgbClr val="00B0F0"/>
                </a:solidFill>
              </a:rPr>
              <a:t>? Non con discussioni ma col gioco dobbiamo sperimentare questo. Divisi in famiglie ci scontriamo in </a:t>
            </a:r>
            <a:r>
              <a:rPr lang="it-IT" sz="7200" dirty="0" smtClean="0">
                <a:solidFill>
                  <a:srgbClr val="00B0F0"/>
                </a:solidFill>
              </a:rPr>
              <a:t>tre </a:t>
            </a:r>
            <a:r>
              <a:rPr lang="it-IT" sz="7200" dirty="0">
                <a:solidFill>
                  <a:srgbClr val="00B0F0"/>
                </a:solidFill>
              </a:rPr>
              <a:t>giochi a stand, ma ogni volta il nostro </a:t>
            </a:r>
            <a:r>
              <a:rPr lang="it-IT" sz="7200" dirty="0" smtClean="0">
                <a:solidFill>
                  <a:srgbClr val="00B0F0"/>
                </a:solidFill>
              </a:rPr>
              <a:t>cavaliere </a:t>
            </a:r>
            <a:r>
              <a:rPr lang="it-IT" sz="7200" dirty="0">
                <a:solidFill>
                  <a:srgbClr val="00B0F0"/>
                </a:solidFill>
              </a:rPr>
              <a:t>ci darà una carta che ci dirà se durante il gioco dobbiamo comportarci da </a:t>
            </a:r>
            <a:r>
              <a:rPr lang="it-IT" sz="7200" dirty="0" smtClean="0">
                <a:solidFill>
                  <a:srgbClr val="00B0F0"/>
                </a:solidFill>
              </a:rPr>
              <a:t>cloni</a:t>
            </a:r>
            <a:r>
              <a:rPr lang="it-IT" sz="7200" dirty="0">
                <a:solidFill>
                  <a:srgbClr val="00B0F0"/>
                </a:solidFill>
              </a:rPr>
              <a:t>, da Jedi o da </a:t>
            </a:r>
            <a:r>
              <a:rPr lang="it-IT" sz="7200" dirty="0" err="1">
                <a:solidFill>
                  <a:srgbClr val="00B0F0"/>
                </a:solidFill>
              </a:rPr>
              <a:t>Sith</a:t>
            </a:r>
            <a:r>
              <a:rPr lang="it-IT" sz="7200" dirty="0">
                <a:solidFill>
                  <a:srgbClr val="00B0F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Cloni: eseguiamo alla lettera tutto ciò che ci dice il nostro </a:t>
            </a:r>
            <a:r>
              <a:rPr lang="it-IT" sz="7200" dirty="0" smtClean="0">
                <a:solidFill>
                  <a:srgbClr val="00B0F0"/>
                </a:solidFill>
              </a:rPr>
              <a:t>animatore/cavaliere </a:t>
            </a:r>
            <a:r>
              <a:rPr lang="it-IT" sz="7200" dirty="0">
                <a:solidFill>
                  <a:srgbClr val="00B0F0"/>
                </a:solidFill>
              </a:rPr>
              <a:t>(es. gioca su un piede solo, solo con una mano,…);</a:t>
            </a: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Jedi: fai del tuo meglio, senza brontolare, stando alle regole e rincuorando i tuoi compagni;</a:t>
            </a:r>
          </a:p>
          <a:p>
            <a:pPr marL="0" indent="0" algn="just">
              <a:buNone/>
            </a:pPr>
            <a:r>
              <a:rPr lang="it-IT" sz="7200" dirty="0" err="1">
                <a:solidFill>
                  <a:srgbClr val="00B0F0"/>
                </a:solidFill>
              </a:rPr>
              <a:t>Sith</a:t>
            </a:r>
            <a:r>
              <a:rPr lang="it-IT" sz="7200" dirty="0">
                <a:solidFill>
                  <a:srgbClr val="00B0F0"/>
                </a:solidFill>
              </a:rPr>
              <a:t>: imbroglia o usa dei </a:t>
            </a:r>
            <a:r>
              <a:rPr lang="it-IT" sz="7200" dirty="0" smtClean="0">
                <a:solidFill>
                  <a:srgbClr val="00B0F0"/>
                </a:solidFill>
              </a:rPr>
              <a:t>«trucchi», </a:t>
            </a:r>
            <a:r>
              <a:rPr lang="it-IT" sz="7200" dirty="0">
                <a:solidFill>
                  <a:srgbClr val="00B0F0"/>
                </a:solidFill>
              </a:rPr>
              <a:t>ma senza farti vedere;</a:t>
            </a: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  </a:t>
            </a:r>
          </a:p>
          <a:p>
            <a:pPr marL="0" indent="0" algn="just">
              <a:buNone/>
            </a:pPr>
            <a:r>
              <a:rPr lang="it-IT" sz="7200" b="1" dirty="0">
                <a:solidFill>
                  <a:srgbClr val="00B0F0"/>
                </a:solidFill>
              </a:rPr>
              <a:t>Pomeriggio:</a:t>
            </a:r>
          </a:p>
          <a:p>
            <a:pPr marL="0" indent="0" algn="just">
              <a:buNone/>
            </a:pPr>
            <a:r>
              <a:rPr lang="it-IT" sz="7200" b="1" dirty="0">
                <a:solidFill>
                  <a:srgbClr val="00B0F0"/>
                </a:solidFill>
              </a:rPr>
              <a:t>Deserto + confessioni: Ti fidi o no?</a:t>
            </a:r>
            <a:endParaRPr lang="it-IT" sz="7200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Se cedi alla sofferenza, all’aggressività, all’ira, alla paura, alla violenza cadi nel Lato Oscuro della Forza. Il Lato Oscuro è più rapido e seducente, ma non più forte. </a:t>
            </a:r>
            <a:r>
              <a:rPr lang="it-IT" sz="7200" dirty="0" err="1">
                <a:solidFill>
                  <a:srgbClr val="00B0F0"/>
                </a:solidFill>
              </a:rPr>
              <a:t>Anakin</a:t>
            </a:r>
            <a:r>
              <a:rPr lang="it-IT" sz="7200" dirty="0">
                <a:solidFill>
                  <a:srgbClr val="00B0F0"/>
                </a:solidFill>
              </a:rPr>
              <a:t> vuole sapere sempre di più per esser più potente, scollega il fine dal mezzo e per far il bene compie il male.</a:t>
            </a:r>
          </a:p>
          <a:p>
            <a:pPr marL="0" indent="0" algn="just">
              <a:buNone/>
            </a:pPr>
            <a:r>
              <a:rPr lang="it-IT" sz="7200" dirty="0">
                <a:solidFill>
                  <a:srgbClr val="00B0F0"/>
                </a:solidFill>
              </a:rPr>
              <a:t>Quando sei stato </a:t>
            </a:r>
            <a:r>
              <a:rPr lang="it-IT" sz="7200" dirty="0" smtClean="0">
                <a:solidFill>
                  <a:srgbClr val="00B0F0"/>
                </a:solidFill>
              </a:rPr>
              <a:t>clone</a:t>
            </a:r>
            <a:r>
              <a:rPr lang="it-IT" sz="7200" dirty="0">
                <a:solidFill>
                  <a:srgbClr val="00B0F0"/>
                </a:solidFill>
              </a:rPr>
              <a:t>, Jedi o </a:t>
            </a:r>
            <a:r>
              <a:rPr lang="it-IT" sz="7200" dirty="0" err="1">
                <a:solidFill>
                  <a:srgbClr val="00B0F0"/>
                </a:solidFill>
              </a:rPr>
              <a:t>Sith</a:t>
            </a:r>
            <a:r>
              <a:rPr lang="it-IT" sz="7200" dirty="0">
                <a:solidFill>
                  <a:srgbClr val="00B0F0"/>
                </a:solidFill>
              </a:rPr>
              <a:t>? Preferisci la </a:t>
            </a:r>
            <a:r>
              <a:rPr lang="it-IT" sz="7200" dirty="0" smtClean="0">
                <a:solidFill>
                  <a:srgbClr val="00B0F0"/>
                </a:solidFill>
              </a:rPr>
              <a:t>«porta </a:t>
            </a:r>
            <a:r>
              <a:rPr lang="it-IT" sz="7200" dirty="0">
                <a:solidFill>
                  <a:srgbClr val="00B0F0"/>
                </a:solidFill>
              </a:rPr>
              <a:t>stretta o quella </a:t>
            </a:r>
            <a:r>
              <a:rPr lang="it-IT" sz="7200" dirty="0" smtClean="0">
                <a:solidFill>
                  <a:srgbClr val="00B0F0"/>
                </a:solidFill>
              </a:rPr>
              <a:t>larga»?</a:t>
            </a:r>
            <a:endParaRPr lang="it-IT" sz="7200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it-IT" sz="64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6603" y="2492896"/>
            <a:ext cx="58949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it-IT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Forza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 due lati: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Quello </a:t>
            </a:r>
            <a:r>
              <a:rPr lang="it-IT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Luminoso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Quello Oscuro.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0288" y="548680"/>
            <a:ext cx="47275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Cos’è la Forza? </a:t>
            </a:r>
          </a:p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 funziona?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04664"/>
            <a:ext cx="337624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Clone,</a:t>
            </a:r>
          </a:p>
          <a:p>
            <a:r>
              <a:rPr lang="it-IT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9FF33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Jedi</a:t>
            </a:r>
          </a:p>
          <a:p>
            <a:r>
              <a:rPr lang="it-IT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 </a:t>
            </a:r>
            <a:r>
              <a:rPr lang="it-IT" sz="8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Sith</a:t>
            </a:r>
            <a:r>
              <a:rPr lang="it-IT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it-IT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3953033" y="3573016"/>
            <a:ext cx="1259625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>
            <a:off x="2618936" y="2255687"/>
            <a:ext cx="1855058" cy="504056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871933" y="995252"/>
            <a:ext cx="1204123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29705" y="2046050"/>
            <a:ext cx="432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3"/>
                </a:solidFill>
              </a:rPr>
              <a:t>d</a:t>
            </a:r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el tuo meglio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97798" y="779660"/>
            <a:ext cx="2893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rgbClr val="00B0F0"/>
                </a:solidFill>
                <a:effectLst/>
              </a:rPr>
              <a:t>pecorone</a:t>
            </a:r>
            <a:endParaRPr lang="it-IT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89389" y="3363379"/>
            <a:ext cx="3274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rgbClr val="FF0000"/>
                </a:solidFill>
              </a:rPr>
              <a:t>scorciatoie</a:t>
            </a:r>
            <a:endParaRPr lang="it-IT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31" y="4286709"/>
            <a:ext cx="2967228" cy="2144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i="1" dirty="0">
                <a:solidFill>
                  <a:srgbClr val="00B0F0"/>
                </a:solidFill>
              </a:rPr>
              <a:t>4</a:t>
            </a:r>
            <a:r>
              <a:rPr lang="it-IT" i="1" dirty="0" smtClean="0">
                <a:solidFill>
                  <a:srgbClr val="00B0F0"/>
                </a:solidFill>
              </a:rPr>
              <a:t>° </a:t>
            </a:r>
            <a:r>
              <a:rPr lang="it-IT" i="1" dirty="0">
                <a:solidFill>
                  <a:srgbClr val="00B0F0"/>
                </a:solidFill>
              </a:rPr>
              <a:t>giorno </a:t>
            </a:r>
            <a:r>
              <a:rPr lang="it-IT" i="1" dirty="0" smtClean="0">
                <a:solidFill>
                  <a:srgbClr val="00B0F0"/>
                </a:solidFill>
              </a:rPr>
              <a:t>- GIOVEDI </a:t>
            </a:r>
            <a:r>
              <a:rPr lang="it-IT" i="1" dirty="0">
                <a:solidFill>
                  <a:srgbClr val="00B0F0"/>
                </a:solidFill>
              </a:rPr>
              <a:t>– </a:t>
            </a:r>
            <a:r>
              <a:rPr lang="it-IT" i="1" dirty="0" smtClean="0">
                <a:solidFill>
                  <a:srgbClr val="00B0F0"/>
                </a:solidFill>
              </a:rPr>
              <a:t>«Arduo </a:t>
            </a:r>
            <a:r>
              <a:rPr lang="it-IT" i="1" dirty="0">
                <a:solidFill>
                  <a:srgbClr val="00B0F0"/>
                </a:solidFill>
              </a:rPr>
              <a:t>da vedere il Lato Oscuro è</a:t>
            </a:r>
            <a:r>
              <a:rPr lang="it-IT" i="1" dirty="0" smtClean="0">
                <a:solidFill>
                  <a:srgbClr val="00B0F0"/>
                </a:solidFill>
              </a:rPr>
              <a:t>!»</a:t>
            </a:r>
            <a:r>
              <a:rPr lang="it-IT" i="1" dirty="0">
                <a:solidFill>
                  <a:srgbClr val="00B0F0"/>
                </a:solidFill>
              </a:rPr>
              <a:t/>
            </a:r>
            <a:br>
              <a:rPr lang="it-IT" i="1" dirty="0">
                <a:solidFill>
                  <a:srgbClr val="00B0F0"/>
                </a:solidFill>
              </a:rPr>
            </a:br>
            <a:r>
              <a:rPr lang="it-IT" sz="4700" b="1" dirty="0" smtClean="0">
                <a:solidFill>
                  <a:srgbClr val="00B0F0"/>
                </a:solidFill>
              </a:rPr>
              <a:t>La </a:t>
            </a:r>
            <a:r>
              <a:rPr lang="it-IT" sz="4700" b="1" dirty="0">
                <a:solidFill>
                  <a:srgbClr val="00B0F0"/>
                </a:solidFill>
              </a:rPr>
              <a:t>Forza </a:t>
            </a:r>
            <a:r>
              <a:rPr lang="it-IT" sz="4700" b="1" dirty="0" smtClean="0">
                <a:solidFill>
                  <a:srgbClr val="00B0F0"/>
                </a:solidFill>
              </a:rPr>
              <a:t>dei Jedi </a:t>
            </a:r>
          </a:p>
          <a:p>
            <a:pPr marL="0" indent="0">
              <a:buNone/>
            </a:pPr>
            <a:r>
              <a:rPr lang="it-IT" sz="4700" b="1" dirty="0" smtClean="0">
                <a:solidFill>
                  <a:srgbClr val="00B0F0"/>
                </a:solidFill>
              </a:rPr>
              <a:t>(</a:t>
            </a:r>
            <a:r>
              <a:rPr lang="it-IT" sz="4700" b="1" dirty="0">
                <a:solidFill>
                  <a:srgbClr val="00B0F0"/>
                </a:solidFill>
              </a:rPr>
              <a:t>riconoscere e superare gli ostacoli)</a:t>
            </a:r>
            <a:endParaRPr lang="it-IT" sz="47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 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Gita di tutto il </a:t>
            </a:r>
            <a:r>
              <a:rPr lang="it-IT" dirty="0" smtClean="0">
                <a:solidFill>
                  <a:srgbClr val="00B0F0"/>
                </a:solidFill>
              </a:rPr>
              <a:t>giorno.</a:t>
            </a:r>
            <a:endParaRPr lang="it-IT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Ora che siamo </a:t>
            </a:r>
            <a:r>
              <a:rPr lang="it-IT" dirty="0" smtClean="0">
                <a:solidFill>
                  <a:srgbClr val="00B0F0"/>
                </a:solidFill>
              </a:rPr>
              <a:t>cavalieri </a:t>
            </a:r>
            <a:r>
              <a:rPr lang="it-IT" dirty="0">
                <a:solidFill>
                  <a:srgbClr val="00B0F0"/>
                </a:solidFill>
              </a:rPr>
              <a:t>Jedi dobbiamo andare in cerca di chi è caduto sotto la tentazione del Lato Oscuro. Ma </a:t>
            </a:r>
            <a:r>
              <a:rPr lang="it-IT" dirty="0" smtClean="0">
                <a:solidFill>
                  <a:srgbClr val="00B0F0"/>
                </a:solidFill>
              </a:rPr>
              <a:t>attenzione: </a:t>
            </a:r>
            <a:r>
              <a:rPr lang="it-IT" dirty="0">
                <a:solidFill>
                  <a:srgbClr val="00B0F0"/>
                </a:solidFill>
              </a:rPr>
              <a:t>bisogna </a:t>
            </a:r>
            <a:r>
              <a:rPr lang="it-IT" dirty="0" smtClean="0">
                <a:solidFill>
                  <a:srgbClr val="00B0F0"/>
                </a:solidFill>
              </a:rPr>
              <a:t>«pulire </a:t>
            </a:r>
            <a:r>
              <a:rPr lang="it-IT" dirty="0">
                <a:solidFill>
                  <a:srgbClr val="00B0F0"/>
                </a:solidFill>
              </a:rPr>
              <a:t>la </a:t>
            </a:r>
            <a:r>
              <a:rPr lang="it-IT" dirty="0" smtClean="0">
                <a:solidFill>
                  <a:srgbClr val="00B0F0"/>
                </a:solidFill>
              </a:rPr>
              <a:t>mente» </a:t>
            </a:r>
            <a:r>
              <a:rPr lang="it-IT" dirty="0">
                <a:solidFill>
                  <a:srgbClr val="00B0F0"/>
                </a:solidFill>
              </a:rPr>
              <a:t>per riconoscere ciò che si maschera di bene </a:t>
            </a:r>
            <a:r>
              <a:rPr lang="it-IT" dirty="0" smtClean="0">
                <a:solidFill>
                  <a:srgbClr val="00B0F0"/>
                </a:solidFill>
              </a:rPr>
              <a:t>e </a:t>
            </a:r>
            <a:r>
              <a:rPr lang="it-IT" dirty="0">
                <a:solidFill>
                  <a:srgbClr val="00B0F0"/>
                </a:solidFill>
              </a:rPr>
              <a:t>invece è male (sembra </a:t>
            </a:r>
            <a:r>
              <a:rPr lang="it-IT" dirty="0" smtClean="0">
                <a:solidFill>
                  <a:srgbClr val="00B0F0"/>
                </a:solidFill>
              </a:rPr>
              <a:t>vero, </a:t>
            </a:r>
            <a:r>
              <a:rPr lang="it-IT" dirty="0">
                <a:solidFill>
                  <a:srgbClr val="00B0F0"/>
                </a:solidFill>
              </a:rPr>
              <a:t>ma è un inganno). Lavoro sui luoghi comuni o sugli idoli o sulle maschere per poi </a:t>
            </a:r>
            <a:r>
              <a:rPr lang="it-IT" dirty="0" smtClean="0">
                <a:solidFill>
                  <a:srgbClr val="00B0F0"/>
                </a:solidFill>
              </a:rPr>
              <a:t>«smontarli» </a:t>
            </a:r>
            <a:r>
              <a:rPr lang="it-IT" dirty="0">
                <a:solidFill>
                  <a:srgbClr val="00B0F0"/>
                </a:solidFill>
              </a:rPr>
              <a:t>e produrre uno spot/scenetta per invitare a non seguire i </a:t>
            </a:r>
            <a:r>
              <a:rPr lang="it-IT" dirty="0" smtClean="0">
                <a:solidFill>
                  <a:srgbClr val="00B0F0"/>
                </a:solidFill>
              </a:rPr>
              <a:t>«falsi amici».</a:t>
            </a:r>
          </a:p>
          <a:p>
            <a:pPr marL="0" indent="0" algn="just">
              <a:buNone/>
            </a:pPr>
            <a:endParaRPr lang="it-IT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rgbClr val="00B0F0"/>
                </a:solidFill>
              </a:rPr>
              <a:t>Cerimonia </a:t>
            </a:r>
            <a:r>
              <a:rPr lang="it-IT" dirty="0">
                <a:solidFill>
                  <a:srgbClr val="00B0F0"/>
                </a:solidFill>
              </a:rPr>
              <a:t>di investitura. Il </a:t>
            </a:r>
            <a:r>
              <a:rPr lang="it-IT" dirty="0" err="1">
                <a:solidFill>
                  <a:srgbClr val="00B0F0"/>
                </a:solidFill>
              </a:rPr>
              <a:t>p</a:t>
            </a:r>
            <a:r>
              <a:rPr lang="it-IT" dirty="0" err="1" smtClean="0">
                <a:solidFill>
                  <a:srgbClr val="00B0F0"/>
                </a:solidFill>
              </a:rPr>
              <a:t>adawan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>
                <a:solidFill>
                  <a:srgbClr val="00B0F0"/>
                </a:solidFill>
              </a:rPr>
              <a:t>diventa </a:t>
            </a:r>
            <a:r>
              <a:rPr lang="it-IT" dirty="0" smtClean="0">
                <a:solidFill>
                  <a:srgbClr val="00B0F0"/>
                </a:solidFill>
              </a:rPr>
              <a:t>cavaliere </a:t>
            </a:r>
            <a:r>
              <a:rPr lang="it-IT" dirty="0">
                <a:solidFill>
                  <a:srgbClr val="00B0F0"/>
                </a:solidFill>
              </a:rPr>
              <a:t>Jedi e il suo </a:t>
            </a:r>
            <a:r>
              <a:rPr lang="it-IT" dirty="0" smtClean="0">
                <a:solidFill>
                  <a:srgbClr val="00B0F0"/>
                </a:solidFill>
              </a:rPr>
              <a:t>cavaliere </a:t>
            </a:r>
            <a:r>
              <a:rPr lang="it-IT" dirty="0">
                <a:solidFill>
                  <a:srgbClr val="00B0F0"/>
                </a:solidFill>
              </a:rPr>
              <a:t>un Maestro.</a:t>
            </a:r>
          </a:p>
          <a:p>
            <a:pPr marL="0" indent="0" algn="just">
              <a:buNone/>
            </a:pPr>
            <a:endParaRPr lang="it-IT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98784" y="548680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Codice del </a:t>
            </a:r>
            <a:r>
              <a:rPr lang="it-IT" sz="6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Cavaliere Jedi</a:t>
            </a:r>
            <a:endParaRPr lang="it-IT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2487672"/>
            <a:ext cx="63908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/>
                </a:solidFill>
              </a:rPr>
              <a:t>Non c’è emozione: c’è pace;</a:t>
            </a:r>
          </a:p>
          <a:p>
            <a:pPr algn="r"/>
            <a:r>
              <a:rPr lang="it-IT" sz="3200" b="1" dirty="0" smtClean="0">
                <a:solidFill>
                  <a:schemeClr val="bg1"/>
                </a:solidFill>
              </a:rPr>
              <a:t>Non </a:t>
            </a:r>
            <a:r>
              <a:rPr lang="it-IT" sz="3200" b="1" dirty="0">
                <a:solidFill>
                  <a:schemeClr val="bg1"/>
                </a:solidFill>
              </a:rPr>
              <a:t>c’è ignoranza: c’è conoscenza;</a:t>
            </a:r>
          </a:p>
          <a:p>
            <a:pPr algn="r"/>
            <a:r>
              <a:rPr lang="it-IT" sz="3200" b="1" dirty="0" smtClean="0">
                <a:solidFill>
                  <a:schemeClr val="bg1"/>
                </a:solidFill>
              </a:rPr>
              <a:t>Non </a:t>
            </a:r>
            <a:r>
              <a:rPr lang="it-IT" sz="3200" b="1" dirty="0">
                <a:solidFill>
                  <a:schemeClr val="bg1"/>
                </a:solidFill>
              </a:rPr>
              <a:t>c’è inquietudine: c’è serenità;</a:t>
            </a:r>
          </a:p>
          <a:p>
            <a:pPr algn="r"/>
            <a:r>
              <a:rPr lang="it-IT" sz="3200" b="1" dirty="0" smtClean="0">
                <a:solidFill>
                  <a:schemeClr val="bg1"/>
                </a:solidFill>
              </a:rPr>
              <a:t>Non </a:t>
            </a:r>
            <a:r>
              <a:rPr lang="it-IT" sz="3200" b="1" dirty="0">
                <a:solidFill>
                  <a:schemeClr val="bg1"/>
                </a:solidFill>
              </a:rPr>
              <a:t>c’è morte: c’è la Forza</a:t>
            </a:r>
            <a:r>
              <a:rPr lang="it-IT" sz="3200" b="1" dirty="0" smtClean="0">
                <a:solidFill>
                  <a:schemeClr val="bg1"/>
                </a:solidFill>
              </a:rPr>
              <a:t>;</a:t>
            </a:r>
          </a:p>
          <a:p>
            <a:pPr algn="r"/>
            <a:r>
              <a:rPr lang="it-IT" sz="3200" b="1" dirty="0" smtClean="0">
                <a:solidFill>
                  <a:schemeClr val="bg1"/>
                </a:solidFill>
              </a:rPr>
              <a:t>Non c’è caos: c’è armonia.</a:t>
            </a:r>
            <a:endParaRPr lang="it-IT" sz="32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11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44439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Ascolta il Maestro</a:t>
            </a:r>
          </a:p>
          <a:p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Obbedisci al Consiglio</a:t>
            </a:r>
          </a:p>
          <a:p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Trova Equilibrio</a:t>
            </a:r>
          </a:p>
          <a:p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Non aver fretta</a:t>
            </a:r>
          </a:p>
          <a:p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Allenati al distacco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18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00B0F0"/>
                </a:solidFill>
              </a:rPr>
              <a:t>5</a:t>
            </a:r>
            <a:r>
              <a:rPr lang="it-IT" i="1" dirty="0" smtClean="0">
                <a:solidFill>
                  <a:srgbClr val="00B0F0"/>
                </a:solidFill>
              </a:rPr>
              <a:t>° </a:t>
            </a:r>
            <a:r>
              <a:rPr lang="it-IT" i="1" dirty="0">
                <a:solidFill>
                  <a:srgbClr val="00B0F0"/>
                </a:solidFill>
              </a:rPr>
              <a:t>giorno </a:t>
            </a:r>
            <a:r>
              <a:rPr lang="it-IT" i="1" dirty="0" smtClean="0">
                <a:solidFill>
                  <a:srgbClr val="00B0F0"/>
                </a:solidFill>
              </a:rPr>
              <a:t>- VENERDI  </a:t>
            </a:r>
            <a:br>
              <a:rPr lang="it-IT" i="1" dirty="0" smtClean="0">
                <a:solidFill>
                  <a:srgbClr val="00B0F0"/>
                </a:solidFill>
              </a:rPr>
            </a:br>
            <a:r>
              <a:rPr lang="it-IT" i="1" dirty="0" smtClean="0">
                <a:solidFill>
                  <a:srgbClr val="00B0F0"/>
                </a:solidFill>
              </a:rPr>
              <a:t>«La </a:t>
            </a:r>
            <a:r>
              <a:rPr lang="it-IT" i="1" dirty="0">
                <a:solidFill>
                  <a:srgbClr val="00B0F0"/>
                </a:solidFill>
              </a:rPr>
              <a:t>Forza è più forte del Lato Oscuro</a:t>
            </a:r>
            <a:r>
              <a:rPr lang="it-IT" i="1" dirty="0" smtClean="0">
                <a:solidFill>
                  <a:srgbClr val="00B0F0"/>
                </a:solidFill>
              </a:rPr>
              <a:t>!»</a:t>
            </a:r>
            <a:r>
              <a:rPr lang="it-IT" dirty="0">
                <a:solidFill>
                  <a:srgbClr val="00B0F0"/>
                </a:solidFill>
              </a:rPr>
              <a:t/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La Forza della Fede (la redenzione)</a:t>
            </a:r>
            <a:r>
              <a:rPr lang="it-IT" dirty="0">
                <a:solidFill>
                  <a:srgbClr val="00B0F0"/>
                </a:solidFill>
              </a:rPr>
              <a:t/>
            </a:r>
            <a:br>
              <a:rPr lang="it-IT" dirty="0">
                <a:solidFill>
                  <a:srgbClr val="00B0F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A</a:t>
            </a:r>
            <a:r>
              <a:rPr lang="it-IT" dirty="0" smtClean="0">
                <a:solidFill>
                  <a:srgbClr val="00B0F0"/>
                </a:solidFill>
              </a:rPr>
              <a:t>scolto </a:t>
            </a:r>
            <a:r>
              <a:rPr lang="it-IT" dirty="0">
                <a:solidFill>
                  <a:srgbClr val="00B0F0"/>
                </a:solidFill>
              </a:rPr>
              <a:t>delle testimonianze di alcuni ragazzi della Piccola Fraternità. </a:t>
            </a:r>
            <a:r>
              <a:rPr lang="it-IT" dirty="0" smtClean="0">
                <a:solidFill>
                  <a:srgbClr val="00B0F0"/>
                </a:solidFill>
              </a:rPr>
              <a:t>Qual è la loro Forza?</a:t>
            </a:r>
            <a:endParaRPr lang="it-IT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 </a:t>
            </a:r>
          </a:p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</a:rPr>
              <a:t>Gioco: </a:t>
            </a:r>
            <a:r>
              <a:rPr lang="it-IT" dirty="0" smtClean="0">
                <a:solidFill>
                  <a:srgbClr val="00B0F0"/>
                </a:solidFill>
              </a:rPr>
              <a:t>«la Salvezza»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Tempo per preparare lo spettacolo della sera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«Star </a:t>
            </a:r>
            <a:r>
              <a:rPr lang="it-IT" dirty="0" err="1" smtClean="0">
                <a:solidFill>
                  <a:srgbClr val="00B0F0"/>
                </a:solidFill>
              </a:rPr>
              <a:t>Got</a:t>
            </a:r>
            <a:r>
              <a:rPr lang="it-IT" dirty="0" smtClean="0">
                <a:solidFill>
                  <a:srgbClr val="00B0F0"/>
                </a:solidFill>
              </a:rPr>
              <a:t> Talent»</a:t>
            </a: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9520" y="1340768"/>
            <a:ext cx="7604967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PossibilitÀ</a:t>
            </a:r>
            <a:endParaRPr lang="it-IT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 </a:t>
            </a:r>
            <a:r>
              <a:rPr lang="it-IT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redenzione</a:t>
            </a:r>
          </a:p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 tutti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758881"/>
            <a:ext cx="792088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 vuoi diventare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MAESTRO JEDI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Addestra un discepolo</a:t>
            </a:r>
          </a:p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prenditi a cuore </a:t>
            </a:r>
          </a:p>
          <a:p>
            <a:pPr algn="ctr"/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missione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404664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</a:rPr>
              <a:t>6</a:t>
            </a:r>
            <a:r>
              <a:rPr lang="it-IT" sz="3200" b="1" dirty="0" smtClean="0">
                <a:solidFill>
                  <a:srgbClr val="00B0F0"/>
                </a:solidFill>
              </a:rPr>
              <a:t>° Giorno – Sabato – Sei la mia unica Speranza</a:t>
            </a:r>
          </a:p>
          <a:p>
            <a:r>
              <a:rPr lang="it-IT" sz="3200" b="1" dirty="0" smtClean="0">
                <a:solidFill>
                  <a:srgbClr val="00B0F0"/>
                </a:solidFill>
              </a:rPr>
              <a:t>La </a:t>
            </a:r>
            <a:r>
              <a:rPr lang="it-IT" sz="3200" b="1" dirty="0">
                <a:solidFill>
                  <a:srgbClr val="00B0F0"/>
                </a:solidFill>
              </a:rPr>
              <a:t>Forza della Coerenza e della Testimonianza</a:t>
            </a:r>
            <a:endParaRPr lang="it-IT" sz="3200" dirty="0">
              <a:solidFill>
                <a:srgbClr val="00B0F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rgbClr val="FF0000"/>
                </a:solidFill>
              </a:rPr>
              <a:t>Obiettivi</a:t>
            </a:r>
            <a:endParaRPr lang="it-IT" sz="66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it-IT" dirty="0">
                <a:solidFill>
                  <a:schemeClr val="bg1"/>
                </a:solidFill>
              </a:rPr>
              <a:t>I ragazzi scopriranno che </a:t>
            </a:r>
            <a:r>
              <a:rPr lang="it-IT" b="1" dirty="0">
                <a:solidFill>
                  <a:srgbClr val="FF0000"/>
                </a:solidFill>
              </a:rPr>
              <a:t>la Forza</a:t>
            </a:r>
            <a:r>
              <a:rPr lang="it-IT" dirty="0">
                <a:solidFill>
                  <a:schemeClr val="bg1"/>
                </a:solidFill>
              </a:rPr>
              <a:t>, consapevolmente o inconsciamente, </a:t>
            </a:r>
            <a:r>
              <a:rPr lang="it-IT" b="1" dirty="0">
                <a:solidFill>
                  <a:srgbClr val="FF0000"/>
                </a:solidFill>
              </a:rPr>
              <a:t>è in tutti</a:t>
            </a:r>
            <a:r>
              <a:rPr lang="it-IT" dirty="0">
                <a:solidFill>
                  <a:schemeClr val="bg1"/>
                </a:solidFill>
              </a:rPr>
              <a:t>, quindi ciascuno porta in sé una speranza per </a:t>
            </a:r>
            <a:r>
              <a:rPr lang="it-IT" dirty="0" smtClean="0">
                <a:solidFill>
                  <a:schemeClr val="bg1"/>
                </a:solidFill>
              </a:rPr>
              <a:t>l’umanità.</a:t>
            </a:r>
            <a:endParaRPr lang="it-IT" dirty="0">
              <a:solidFill>
                <a:schemeClr val="bg1"/>
              </a:solidFill>
            </a:endParaRPr>
          </a:p>
          <a:p>
            <a:pPr lvl="0" algn="just"/>
            <a:r>
              <a:rPr lang="it-IT" dirty="0" smtClean="0">
                <a:solidFill>
                  <a:schemeClr val="bg1"/>
                </a:solidFill>
              </a:rPr>
              <a:t>I ragazzi avranno la </a:t>
            </a:r>
            <a:r>
              <a:rPr lang="it-IT" dirty="0">
                <a:solidFill>
                  <a:schemeClr val="bg1"/>
                </a:solidFill>
              </a:rPr>
              <a:t>possibilità di </a:t>
            </a:r>
            <a:r>
              <a:rPr lang="it-IT" b="1" dirty="0">
                <a:solidFill>
                  <a:srgbClr val="FF0000"/>
                </a:solidFill>
              </a:rPr>
              <a:t>scegliere</a:t>
            </a:r>
            <a:r>
              <a:rPr lang="it-IT" dirty="0">
                <a:solidFill>
                  <a:schemeClr val="bg1"/>
                </a:solidFill>
              </a:rPr>
              <a:t> a quale lato della Forza </a:t>
            </a:r>
            <a:r>
              <a:rPr lang="it-IT" dirty="0" smtClean="0">
                <a:solidFill>
                  <a:schemeClr val="bg1"/>
                </a:solidFill>
              </a:rPr>
              <a:t>aderire; impareranno </a:t>
            </a:r>
            <a:r>
              <a:rPr lang="it-IT" dirty="0">
                <a:solidFill>
                  <a:schemeClr val="bg1"/>
                </a:solidFill>
              </a:rPr>
              <a:t>a perdonare, conoscendo un Dio che per primo perdona e offre a tutti un’ulteriore </a:t>
            </a:r>
            <a:r>
              <a:rPr lang="it-IT" b="1" dirty="0">
                <a:solidFill>
                  <a:srgbClr val="FF0000"/>
                </a:solidFill>
              </a:rPr>
              <a:t>occasione di redenzione </a:t>
            </a:r>
            <a:r>
              <a:rPr lang="it-IT" dirty="0">
                <a:solidFill>
                  <a:schemeClr val="bg1"/>
                </a:solidFill>
              </a:rPr>
              <a:t>e </a:t>
            </a:r>
            <a:r>
              <a:rPr lang="it-IT" dirty="0" smtClean="0">
                <a:solidFill>
                  <a:schemeClr val="bg1"/>
                </a:solidFill>
              </a:rPr>
              <a:t>salvezza.</a:t>
            </a:r>
            <a:endParaRPr lang="it-IT" dirty="0">
              <a:solidFill>
                <a:schemeClr val="bg1"/>
              </a:solidFill>
            </a:endParaRPr>
          </a:p>
          <a:p>
            <a:pPr lvl="0" algn="just"/>
            <a:r>
              <a:rPr lang="it-IT" dirty="0" smtClean="0">
                <a:solidFill>
                  <a:schemeClr val="bg1"/>
                </a:solidFill>
              </a:rPr>
              <a:t>I ragazzi conosceranno il </a:t>
            </a:r>
            <a:r>
              <a:rPr lang="it-IT" dirty="0">
                <a:solidFill>
                  <a:schemeClr val="bg1"/>
                </a:solidFill>
              </a:rPr>
              <a:t>Codice del </a:t>
            </a:r>
            <a:r>
              <a:rPr lang="it-IT" b="1" dirty="0" smtClean="0">
                <a:solidFill>
                  <a:srgbClr val="FF0000"/>
                </a:solidFill>
              </a:rPr>
              <a:t>cavaliere </a:t>
            </a:r>
            <a:r>
              <a:rPr lang="it-IT" b="1" dirty="0">
                <a:solidFill>
                  <a:srgbClr val="FF0000"/>
                </a:solidFill>
              </a:rPr>
              <a:t>Jedi </a:t>
            </a:r>
            <a:r>
              <a:rPr lang="it-IT" dirty="0">
                <a:solidFill>
                  <a:schemeClr val="bg1"/>
                </a:solidFill>
              </a:rPr>
              <a:t>e potranno diventare </a:t>
            </a:r>
            <a:r>
              <a:rPr lang="it-IT" dirty="0" smtClean="0">
                <a:solidFill>
                  <a:schemeClr val="bg1"/>
                </a:solidFill>
              </a:rPr>
              <a:t>Maestri, </a:t>
            </a:r>
            <a:r>
              <a:rPr lang="it-IT" dirty="0">
                <a:solidFill>
                  <a:schemeClr val="bg1"/>
                </a:solidFill>
              </a:rPr>
              <a:t>a patto di avere un discepolo di cui prendersi cura o una missione da compiere.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48104" y="405916"/>
            <a:ext cx="73066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Benvenuti </a:t>
            </a:r>
          </a:p>
          <a:p>
            <a:pPr algn="ctr"/>
            <a: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 Campo di Addestramento</a:t>
            </a:r>
          </a:p>
          <a:p>
            <a:pPr algn="ctr"/>
            <a:r>
              <a:rPr lang="it-IT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padawan</a:t>
            </a:r>
            <a:r>
              <a:rPr lang="it-IT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per diventare</a:t>
            </a:r>
          </a:p>
          <a:p>
            <a:pPr algn="ctr"/>
            <a:r>
              <a:rPr lang="it-IT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cavalieri Jedi</a:t>
            </a:r>
            <a:endParaRPr lang="it-IT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7" y="3356992"/>
            <a:ext cx="79928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B0F0"/>
                </a:solidFill>
              </a:rPr>
              <a:t> Giorno Zero – Domenica - Chiamati</a:t>
            </a:r>
          </a:p>
          <a:p>
            <a:r>
              <a:rPr lang="it-IT" sz="2400" b="1" i="1" dirty="0" smtClean="0">
                <a:solidFill>
                  <a:srgbClr val="00B0F0"/>
                </a:solidFill>
              </a:rPr>
              <a:t>«Anche </a:t>
            </a:r>
            <a:r>
              <a:rPr lang="it-IT" sz="2400" b="1" i="1" dirty="0">
                <a:solidFill>
                  <a:srgbClr val="00B0F0"/>
                </a:solidFill>
              </a:rPr>
              <a:t>se non lo sai, la Forza è in </a:t>
            </a:r>
            <a:r>
              <a:rPr lang="it-IT" sz="2400" b="1" i="1" dirty="0" smtClean="0">
                <a:solidFill>
                  <a:srgbClr val="00B0F0"/>
                </a:solidFill>
              </a:rPr>
              <a:t>tè»</a:t>
            </a:r>
            <a:endParaRPr lang="it-IT" sz="2400" b="1" i="1" dirty="0">
              <a:solidFill>
                <a:srgbClr val="00B0F0"/>
              </a:solidFill>
            </a:endParaRPr>
          </a:p>
          <a:p>
            <a:r>
              <a:rPr lang="it-IT" sz="2400" b="1" dirty="0">
                <a:solidFill>
                  <a:srgbClr val="00B0F0"/>
                </a:solidFill>
              </a:rPr>
              <a:t> </a:t>
            </a:r>
          </a:p>
          <a:p>
            <a:r>
              <a:rPr lang="it-IT" sz="2400" b="1" dirty="0">
                <a:solidFill>
                  <a:srgbClr val="00B0F0"/>
                </a:solidFill>
              </a:rPr>
              <a:t>Arrivo al campo e Festa dei </a:t>
            </a:r>
            <a:r>
              <a:rPr lang="it-IT" sz="2400" b="1" dirty="0" smtClean="0">
                <a:solidFill>
                  <a:srgbClr val="00B0F0"/>
                </a:solidFill>
              </a:rPr>
              <a:t>Pianeti.</a:t>
            </a:r>
          </a:p>
          <a:p>
            <a:r>
              <a:rPr lang="it-IT" sz="2400" b="1" dirty="0" smtClean="0">
                <a:solidFill>
                  <a:srgbClr val="00B0F0"/>
                </a:solidFill>
              </a:rPr>
              <a:t>Il </a:t>
            </a:r>
            <a:r>
              <a:rPr lang="it-IT" sz="2400" b="1" dirty="0">
                <a:solidFill>
                  <a:srgbClr val="00B0F0"/>
                </a:solidFill>
              </a:rPr>
              <a:t>Maestro Yoda ci introduce nella storia: </a:t>
            </a:r>
            <a:endParaRPr lang="it-IT" sz="2400" b="1" dirty="0" smtClean="0">
              <a:solidFill>
                <a:srgbClr val="00B0F0"/>
              </a:solidFill>
            </a:endParaRPr>
          </a:p>
          <a:p>
            <a:r>
              <a:rPr lang="it-IT" sz="2400" b="1" dirty="0" smtClean="0">
                <a:solidFill>
                  <a:srgbClr val="00B0F0"/>
                </a:solidFill>
              </a:rPr>
              <a:t>la </a:t>
            </a:r>
            <a:r>
              <a:rPr lang="it-IT" sz="2400" b="1" dirty="0">
                <a:solidFill>
                  <a:srgbClr val="00B0F0"/>
                </a:solidFill>
              </a:rPr>
              <a:t>profezia narra di un </a:t>
            </a:r>
            <a:r>
              <a:rPr lang="it-IT" sz="2400" b="1" dirty="0" smtClean="0">
                <a:solidFill>
                  <a:srgbClr val="00B0F0"/>
                </a:solidFill>
              </a:rPr>
              <a:t>«prescelto», </a:t>
            </a:r>
            <a:r>
              <a:rPr lang="it-IT" sz="2400" b="1" dirty="0">
                <a:solidFill>
                  <a:srgbClr val="00B0F0"/>
                </a:solidFill>
              </a:rPr>
              <a:t>un giovane portatore di speranza. </a:t>
            </a:r>
            <a:r>
              <a:rPr lang="it-IT" sz="2400" b="1" dirty="0" smtClean="0">
                <a:solidFill>
                  <a:srgbClr val="00B0F0"/>
                </a:solidFill>
              </a:rPr>
              <a:t>E </a:t>
            </a:r>
            <a:r>
              <a:rPr lang="it-IT" sz="2400" b="1" dirty="0">
                <a:solidFill>
                  <a:srgbClr val="00B0F0"/>
                </a:solidFill>
              </a:rPr>
              <a:t>se fossi tu? </a:t>
            </a:r>
            <a:r>
              <a:rPr lang="it-IT" sz="2400" b="1" dirty="0" smtClean="0">
                <a:solidFill>
                  <a:srgbClr val="00B0F0"/>
                </a:solidFill>
              </a:rPr>
              <a:t>(</a:t>
            </a:r>
            <a:r>
              <a:rPr lang="it-IT" sz="2400" b="1" dirty="0">
                <a:solidFill>
                  <a:srgbClr val="00B0F0"/>
                </a:solidFill>
              </a:rPr>
              <a:t>visione del </a:t>
            </a:r>
            <a:r>
              <a:rPr lang="it-IT" sz="2400" b="1" dirty="0" smtClean="0">
                <a:solidFill>
                  <a:srgbClr val="00B0F0"/>
                </a:solidFill>
              </a:rPr>
              <a:t>trailer)</a:t>
            </a:r>
            <a:endParaRPr lang="it-IT" sz="2400" b="1" dirty="0">
              <a:solidFill>
                <a:srgbClr val="00B0F0"/>
              </a:solidFill>
            </a:endParaRPr>
          </a:p>
          <a:p>
            <a:endParaRPr lang="it-IT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467544" y="444659"/>
            <a:ext cx="8229600" cy="638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2200" dirty="0" smtClean="0">
                <a:solidFill>
                  <a:srgbClr val="00B0F0"/>
                </a:solidFill>
              </a:rPr>
              <a:t>Secondo un’antica </a:t>
            </a:r>
            <a:r>
              <a:rPr lang="it-IT" sz="2200" dirty="0">
                <a:solidFill>
                  <a:srgbClr val="00B0F0"/>
                </a:solidFill>
              </a:rPr>
              <a:t>profezia </a:t>
            </a:r>
            <a:r>
              <a:rPr lang="it-IT" sz="2200" dirty="0">
                <a:solidFill>
                  <a:srgbClr val="00B0F0"/>
                </a:solidFill>
                <a:hlinkClick r:id="rId2" tooltip="Jedi"/>
              </a:rPr>
              <a:t>Jedi</a:t>
            </a:r>
            <a:r>
              <a:rPr lang="it-IT" sz="2200" dirty="0">
                <a:solidFill>
                  <a:srgbClr val="00B0F0"/>
                </a:solidFill>
              </a:rPr>
              <a:t>, il Prescelto è colui che porterà equilibrio nella </a:t>
            </a:r>
            <a:r>
              <a:rPr lang="it-IT" sz="2200" dirty="0">
                <a:solidFill>
                  <a:srgbClr val="00B0F0"/>
                </a:solidFill>
                <a:hlinkClick r:id="rId3" tooltip="Forza"/>
              </a:rPr>
              <a:t>Forza</a:t>
            </a:r>
            <a:r>
              <a:rPr lang="it-IT" sz="2200" dirty="0">
                <a:solidFill>
                  <a:srgbClr val="00B0F0"/>
                </a:solidFill>
              </a:rPr>
              <a:t>. </a:t>
            </a:r>
            <a:r>
              <a:rPr lang="it-IT" sz="2200" dirty="0" smtClean="0">
                <a:solidFill>
                  <a:srgbClr val="00B0F0"/>
                </a:solidFill>
              </a:rPr>
              <a:t>I </a:t>
            </a:r>
            <a:r>
              <a:rPr lang="it-IT" sz="2200" dirty="0">
                <a:solidFill>
                  <a:srgbClr val="00B0F0"/>
                </a:solidFill>
              </a:rPr>
              <a:t>Jedi ritenevano che il </a:t>
            </a:r>
            <a:r>
              <a:rPr lang="it-IT" sz="2200" dirty="0">
                <a:solidFill>
                  <a:srgbClr val="00B0F0"/>
                </a:solidFill>
                <a:hlinkClick r:id="rId4" tooltip="Lato chiaro della Forza"/>
              </a:rPr>
              <a:t>Lato Chiaro</a:t>
            </a:r>
            <a:r>
              <a:rPr lang="it-IT" sz="2200" dirty="0">
                <a:solidFill>
                  <a:srgbClr val="00B0F0"/>
                </a:solidFill>
              </a:rPr>
              <a:t> fosse </a:t>
            </a:r>
            <a:r>
              <a:rPr lang="it-IT" sz="2200" dirty="0" smtClean="0">
                <a:solidFill>
                  <a:srgbClr val="00B0F0"/>
                </a:solidFill>
              </a:rPr>
              <a:t>l’unica </a:t>
            </a:r>
            <a:r>
              <a:rPr lang="it-IT" sz="2200" dirty="0">
                <a:solidFill>
                  <a:srgbClr val="00B0F0"/>
                </a:solidFill>
              </a:rPr>
              <a:t>manifestazione naturale della Forza stessa; di conseguenza il </a:t>
            </a:r>
            <a:r>
              <a:rPr lang="it-IT" sz="2200" dirty="0">
                <a:solidFill>
                  <a:srgbClr val="00B0F0"/>
                </a:solidFill>
                <a:hlinkClick r:id="rId5" tooltip="Lato Oscuro della Forza"/>
              </a:rPr>
              <a:t>Lato Oscuro</a:t>
            </a:r>
            <a:r>
              <a:rPr lang="it-IT" sz="2200" dirty="0">
                <a:solidFill>
                  <a:srgbClr val="00B0F0"/>
                </a:solidFill>
              </a:rPr>
              <a:t> era solo una sua corruzione che andava a perturbarne </a:t>
            </a:r>
            <a:r>
              <a:rPr lang="it-IT" sz="2200" dirty="0" smtClean="0">
                <a:solidFill>
                  <a:srgbClr val="00B0F0"/>
                </a:solidFill>
              </a:rPr>
              <a:t>l’equilibrio</a:t>
            </a:r>
            <a:r>
              <a:rPr lang="it-IT" sz="2200" dirty="0">
                <a:solidFill>
                  <a:srgbClr val="00B0F0"/>
                </a:solidFill>
              </a:rPr>
              <a:t>. I Jedi avevano il dovere di preservare o restaurare la vera natura della Forza. </a:t>
            </a:r>
          </a:p>
          <a:p>
            <a:pPr marL="0" indent="0" algn="just">
              <a:buNone/>
            </a:pPr>
            <a:r>
              <a:rPr lang="it-IT" sz="2200" dirty="0" err="1">
                <a:solidFill>
                  <a:srgbClr val="00B0F0"/>
                </a:solidFill>
                <a:hlinkClick r:id="rId6" tooltip="Anakin Skywalker"/>
              </a:rPr>
              <a:t>Anakin</a:t>
            </a:r>
            <a:r>
              <a:rPr lang="it-IT" sz="2200" dirty="0">
                <a:solidFill>
                  <a:srgbClr val="00B0F0"/>
                </a:solidFill>
                <a:hlinkClick r:id="rId6" tooltip="Anakin Skywalker"/>
              </a:rPr>
              <a:t> </a:t>
            </a:r>
            <a:r>
              <a:rPr lang="it-IT" sz="2200" dirty="0" err="1">
                <a:solidFill>
                  <a:srgbClr val="00B0F0"/>
                </a:solidFill>
                <a:hlinkClick r:id="rId6" tooltip="Anakin Skywalker"/>
              </a:rPr>
              <a:t>Skywalker</a:t>
            </a:r>
            <a:r>
              <a:rPr lang="it-IT" sz="2200" dirty="0">
                <a:solidFill>
                  <a:srgbClr val="00B0F0"/>
                </a:solidFill>
              </a:rPr>
              <a:t> è il prescelto, e viene scoperto dal maestro Jedi </a:t>
            </a:r>
            <a:r>
              <a:rPr lang="it-IT" sz="2200" dirty="0" err="1">
                <a:solidFill>
                  <a:srgbClr val="00B0F0"/>
                </a:solidFill>
                <a:hlinkClick r:id="rId7" tooltip="Qui-Gon Jinn"/>
              </a:rPr>
              <a:t>Qui-Gon</a:t>
            </a:r>
            <a:r>
              <a:rPr lang="it-IT" sz="2200" dirty="0">
                <a:solidFill>
                  <a:srgbClr val="00B0F0"/>
                </a:solidFill>
                <a:hlinkClick r:id="rId7" tooltip="Qui-Gon Jinn"/>
              </a:rPr>
              <a:t> </a:t>
            </a:r>
            <a:r>
              <a:rPr lang="it-IT" sz="2200" dirty="0" err="1">
                <a:solidFill>
                  <a:srgbClr val="00B0F0"/>
                </a:solidFill>
                <a:hlinkClick r:id="rId7" tooltip="Qui-Gon Jinn"/>
              </a:rPr>
              <a:t>Jinn</a:t>
            </a:r>
            <a:r>
              <a:rPr lang="it-IT" sz="2200" dirty="0">
                <a:solidFill>
                  <a:srgbClr val="00B0F0"/>
                </a:solidFill>
              </a:rPr>
              <a:t>, </a:t>
            </a:r>
            <a:r>
              <a:rPr lang="it-IT" sz="2200" dirty="0" smtClean="0">
                <a:solidFill>
                  <a:srgbClr val="00B0F0"/>
                </a:solidFill>
              </a:rPr>
              <a:t>dopo che </a:t>
            </a:r>
            <a:r>
              <a:rPr lang="it-IT" sz="2200" dirty="0">
                <a:solidFill>
                  <a:srgbClr val="00B0F0"/>
                </a:solidFill>
              </a:rPr>
              <a:t>la madre gli racconta che fu concepito solo con i </a:t>
            </a:r>
            <a:r>
              <a:rPr lang="it-IT" sz="2200" dirty="0" err="1">
                <a:solidFill>
                  <a:srgbClr val="00B0F0"/>
                </a:solidFill>
                <a:hlinkClick r:id="rId8" tooltip="Midi-chlorian"/>
              </a:rPr>
              <a:t>midi-chlorian</a:t>
            </a:r>
            <a:r>
              <a:rPr lang="it-IT" sz="2200" dirty="0">
                <a:solidFill>
                  <a:srgbClr val="00B0F0"/>
                </a:solidFill>
              </a:rPr>
              <a:t>, ovvero le particelle di cui la Forza è composta, </a:t>
            </a:r>
            <a:r>
              <a:rPr lang="it-IT" sz="2200" dirty="0" smtClean="0">
                <a:solidFill>
                  <a:srgbClr val="00B0F0"/>
                </a:solidFill>
              </a:rPr>
              <a:t>e lo </a:t>
            </a:r>
            <a:r>
              <a:rPr lang="it-IT" sz="2200" dirty="0">
                <a:solidFill>
                  <a:srgbClr val="00B0F0"/>
                </a:solidFill>
              </a:rPr>
              <a:t>porterà con </a:t>
            </a:r>
            <a:r>
              <a:rPr lang="it-IT" sz="2200" dirty="0" smtClean="0">
                <a:solidFill>
                  <a:srgbClr val="00B0F0"/>
                </a:solidFill>
              </a:rPr>
              <a:t>sé </a:t>
            </a:r>
            <a:r>
              <a:rPr lang="it-IT" sz="2200" dirty="0">
                <a:solidFill>
                  <a:srgbClr val="00B0F0"/>
                </a:solidFill>
              </a:rPr>
              <a:t>nel suo viaggio, insieme al suo </a:t>
            </a:r>
            <a:r>
              <a:rPr lang="it-IT" sz="2200" dirty="0" err="1">
                <a:solidFill>
                  <a:srgbClr val="00B0F0"/>
                </a:solidFill>
                <a:hlinkClick r:id="rId9" tooltip="Padowan (la pagina non esiste)"/>
              </a:rPr>
              <a:t>padawan</a:t>
            </a:r>
            <a:r>
              <a:rPr lang="it-IT" sz="2200" dirty="0">
                <a:solidFill>
                  <a:srgbClr val="00B0F0"/>
                </a:solidFill>
              </a:rPr>
              <a:t> </a:t>
            </a:r>
            <a:r>
              <a:rPr lang="it-IT" sz="2200" dirty="0" err="1">
                <a:solidFill>
                  <a:srgbClr val="00B0F0"/>
                </a:solidFill>
                <a:hlinkClick r:id="rId10" tooltip="Obi-Wan Kenobi"/>
              </a:rPr>
              <a:t>Obi-Wan</a:t>
            </a:r>
            <a:r>
              <a:rPr lang="it-IT" sz="2200" dirty="0">
                <a:solidFill>
                  <a:srgbClr val="00B0F0"/>
                </a:solidFill>
                <a:hlinkClick r:id="rId10" tooltip="Obi-Wan Kenobi"/>
              </a:rPr>
              <a:t> </a:t>
            </a:r>
            <a:r>
              <a:rPr lang="it-IT" sz="2200" dirty="0" smtClean="0">
                <a:solidFill>
                  <a:srgbClr val="00B0F0"/>
                </a:solidFill>
                <a:hlinkClick r:id="rId10" tooltip="Obi-Wan Kenobi"/>
              </a:rPr>
              <a:t>Kenobi</a:t>
            </a:r>
            <a:r>
              <a:rPr lang="it-IT" sz="2200" dirty="0" smtClean="0">
                <a:solidFill>
                  <a:srgbClr val="00B0F0"/>
                </a:solidFill>
              </a:rPr>
              <a:t>.  Sarà </a:t>
            </a:r>
            <a:r>
              <a:rPr lang="it-IT" sz="2200" dirty="0">
                <a:solidFill>
                  <a:srgbClr val="00B0F0"/>
                </a:solidFill>
              </a:rPr>
              <a:t>proprio </a:t>
            </a:r>
            <a:r>
              <a:rPr lang="it-IT" sz="2200" dirty="0" err="1">
                <a:solidFill>
                  <a:srgbClr val="00B0F0"/>
                </a:solidFill>
              </a:rPr>
              <a:t>Anakin</a:t>
            </a:r>
            <a:r>
              <a:rPr lang="it-IT" sz="2200" dirty="0">
                <a:solidFill>
                  <a:srgbClr val="00B0F0"/>
                </a:solidFill>
              </a:rPr>
              <a:t> </a:t>
            </a:r>
            <a:r>
              <a:rPr lang="it-IT" sz="2200" dirty="0" err="1">
                <a:solidFill>
                  <a:srgbClr val="00B0F0"/>
                </a:solidFill>
              </a:rPr>
              <a:t>Skywalker</a:t>
            </a:r>
            <a:r>
              <a:rPr lang="it-IT" sz="2200" dirty="0">
                <a:solidFill>
                  <a:srgbClr val="00B0F0"/>
                </a:solidFill>
              </a:rPr>
              <a:t> </a:t>
            </a:r>
            <a:r>
              <a:rPr lang="it-IT" sz="2200" dirty="0" smtClean="0">
                <a:solidFill>
                  <a:srgbClr val="00B0F0"/>
                </a:solidFill>
              </a:rPr>
              <a:t>che </a:t>
            </a:r>
            <a:r>
              <a:rPr lang="it-IT" sz="2200" dirty="0">
                <a:solidFill>
                  <a:srgbClr val="00B0F0"/>
                </a:solidFill>
              </a:rPr>
              <a:t>diverrà </a:t>
            </a:r>
            <a:r>
              <a:rPr lang="it-IT" sz="2200" dirty="0" err="1">
                <a:solidFill>
                  <a:srgbClr val="00B0F0"/>
                </a:solidFill>
                <a:hlinkClick r:id="rId11" tooltip="Darth Fener"/>
              </a:rPr>
              <a:t>Darth</a:t>
            </a:r>
            <a:r>
              <a:rPr lang="it-IT" sz="2200" dirty="0">
                <a:solidFill>
                  <a:srgbClr val="00B0F0"/>
                </a:solidFill>
                <a:hlinkClick r:id="rId11" tooltip="Darth Fener"/>
              </a:rPr>
              <a:t> Fener</a:t>
            </a:r>
            <a:r>
              <a:rPr lang="it-IT" sz="2200" dirty="0">
                <a:solidFill>
                  <a:srgbClr val="00B0F0"/>
                </a:solidFill>
              </a:rPr>
              <a:t> e che aiuterà come discepolo lo stesso </a:t>
            </a:r>
            <a:r>
              <a:rPr lang="it-IT" sz="2200" u="sng" dirty="0">
                <a:solidFill>
                  <a:srgbClr val="0000FF"/>
                </a:solidFill>
              </a:rPr>
              <a:t>i</a:t>
            </a:r>
            <a:r>
              <a:rPr lang="it-IT" sz="2200" dirty="0" smtClean="0">
                <a:solidFill>
                  <a:srgbClr val="00B0F0"/>
                </a:solidFill>
                <a:hlinkClick r:id="rId12" tooltip="Imperatore"/>
              </a:rPr>
              <a:t>mperatore</a:t>
            </a:r>
            <a:r>
              <a:rPr lang="it-IT" sz="2200" dirty="0" smtClean="0">
                <a:solidFill>
                  <a:srgbClr val="00B0F0"/>
                </a:solidFill>
              </a:rPr>
              <a:t> </a:t>
            </a:r>
            <a:r>
              <a:rPr lang="it-IT" sz="2200" dirty="0" smtClean="0">
                <a:solidFill>
                  <a:srgbClr val="00B0F0"/>
                </a:solidFill>
                <a:hlinkClick r:id="rId13" tooltip="Palpatine"/>
              </a:rPr>
              <a:t>Palpatine</a:t>
            </a:r>
            <a:r>
              <a:rPr lang="it-IT" sz="2200" dirty="0">
                <a:solidFill>
                  <a:srgbClr val="00B0F0"/>
                </a:solidFill>
              </a:rPr>
              <a:t>;</a:t>
            </a:r>
            <a:r>
              <a:rPr lang="it-IT" sz="2200" dirty="0" smtClean="0">
                <a:solidFill>
                  <a:srgbClr val="00B0F0"/>
                </a:solidFill>
              </a:rPr>
              <a:t> </a:t>
            </a:r>
            <a:r>
              <a:rPr lang="it-IT" sz="2200" dirty="0">
                <a:solidFill>
                  <a:srgbClr val="00B0F0"/>
                </a:solidFill>
              </a:rPr>
              <a:t>ma solo alla fine, </a:t>
            </a:r>
            <a:r>
              <a:rPr lang="it-IT" sz="2200" dirty="0" smtClean="0">
                <a:solidFill>
                  <a:srgbClr val="00B0F0"/>
                </a:solidFill>
              </a:rPr>
              <a:t>incontrando </a:t>
            </a:r>
            <a:r>
              <a:rPr lang="it-IT" sz="2200" dirty="0">
                <a:solidFill>
                  <a:srgbClr val="00B0F0"/>
                </a:solidFill>
              </a:rPr>
              <a:t>suo figlio, </a:t>
            </a:r>
            <a:r>
              <a:rPr lang="it-IT" sz="2200" dirty="0">
                <a:solidFill>
                  <a:srgbClr val="00B0F0"/>
                </a:solidFill>
                <a:hlinkClick r:id="rId14" tooltip="Luke Skywalker"/>
              </a:rPr>
              <a:t>Luke </a:t>
            </a:r>
            <a:r>
              <a:rPr lang="it-IT" sz="2200" dirty="0" err="1">
                <a:solidFill>
                  <a:srgbClr val="00B0F0"/>
                </a:solidFill>
                <a:hlinkClick r:id="rId14" tooltip="Luke Skywalker"/>
              </a:rPr>
              <a:t>Skywalker</a:t>
            </a:r>
            <a:r>
              <a:rPr lang="it-IT" sz="2200" dirty="0">
                <a:solidFill>
                  <a:srgbClr val="00B0F0"/>
                </a:solidFill>
              </a:rPr>
              <a:t>, che gli ricorderà che dentro di lui </a:t>
            </a:r>
            <a:r>
              <a:rPr lang="it-IT" sz="2200" dirty="0" smtClean="0">
                <a:solidFill>
                  <a:srgbClr val="00B0F0"/>
                </a:solidFill>
              </a:rPr>
              <a:t>c’è </a:t>
            </a:r>
            <a:r>
              <a:rPr lang="it-IT" sz="2200" dirty="0">
                <a:solidFill>
                  <a:srgbClr val="00B0F0"/>
                </a:solidFill>
              </a:rPr>
              <a:t>ancora del buono, si ribellerà al suo </a:t>
            </a:r>
            <a:r>
              <a:rPr lang="it-IT" sz="2200" dirty="0" smtClean="0">
                <a:solidFill>
                  <a:srgbClr val="00B0F0"/>
                </a:solidFill>
              </a:rPr>
              <a:t>maestro </a:t>
            </a:r>
            <a:r>
              <a:rPr lang="it-IT" sz="2200" dirty="0" err="1">
                <a:solidFill>
                  <a:srgbClr val="00B0F0"/>
                </a:solidFill>
                <a:hlinkClick r:id="rId15" tooltip="Sith"/>
              </a:rPr>
              <a:t>Sith</a:t>
            </a:r>
            <a:r>
              <a:rPr lang="it-IT" sz="2200" dirty="0">
                <a:solidFill>
                  <a:srgbClr val="00B0F0"/>
                </a:solidFill>
              </a:rPr>
              <a:t> e ne decreterà la fine, portando così </a:t>
            </a:r>
            <a:r>
              <a:rPr lang="it-IT" sz="2200" dirty="0" smtClean="0">
                <a:solidFill>
                  <a:srgbClr val="00B0F0"/>
                </a:solidFill>
              </a:rPr>
              <a:t>l’equilibrio </a:t>
            </a:r>
            <a:r>
              <a:rPr lang="it-IT" sz="2200" dirty="0">
                <a:solidFill>
                  <a:srgbClr val="00B0F0"/>
                </a:solidFill>
              </a:rPr>
              <a:t>nella Forza, diventando </a:t>
            </a:r>
            <a:r>
              <a:rPr lang="it-IT" sz="2200" dirty="0" smtClean="0">
                <a:solidFill>
                  <a:srgbClr val="00B0F0"/>
                </a:solidFill>
              </a:rPr>
              <a:t>il </a:t>
            </a:r>
            <a:r>
              <a:rPr lang="it-IT" sz="2200" dirty="0">
                <a:solidFill>
                  <a:srgbClr val="00B0F0"/>
                </a:solidFill>
              </a:rPr>
              <a:t>Jedi più forte della storia. </a:t>
            </a:r>
          </a:p>
          <a:p>
            <a:pPr marL="0" indent="0">
              <a:buNone/>
            </a:pPr>
            <a:endParaRPr lang="it-IT" sz="2200" dirty="0">
              <a:solidFill>
                <a:srgbClr val="00B0F0"/>
              </a:solidFill>
            </a:endParaRPr>
          </a:p>
          <a:p>
            <a:endParaRPr lang="it-IT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4525963"/>
          </a:xfrm>
        </p:spPr>
        <p:txBody>
          <a:bodyPr>
            <a:noAutofit/>
          </a:bodyPr>
          <a:lstStyle/>
          <a:p>
            <a:pPr lvl="0" algn="just"/>
            <a:r>
              <a:rPr lang="it-IT" sz="2400" dirty="0">
                <a:solidFill>
                  <a:schemeClr val="bg1"/>
                </a:solidFill>
              </a:rPr>
              <a:t>La </a:t>
            </a:r>
            <a:r>
              <a:rPr lang="it-IT" sz="2400" b="1" dirty="0">
                <a:solidFill>
                  <a:schemeClr val="bg1"/>
                </a:solidFill>
              </a:rPr>
              <a:t>Forza</a:t>
            </a:r>
            <a:r>
              <a:rPr lang="it-IT" sz="2400" dirty="0">
                <a:solidFill>
                  <a:schemeClr val="bg1"/>
                </a:solidFill>
              </a:rPr>
              <a:t> è diffusa in tutti.</a:t>
            </a:r>
          </a:p>
          <a:p>
            <a:pPr lvl="0" algn="just"/>
            <a:r>
              <a:rPr lang="it-IT" sz="2400" dirty="0">
                <a:solidFill>
                  <a:srgbClr val="FFFF00"/>
                </a:solidFill>
              </a:rPr>
              <a:t>Ogni ragazzo possiede i “</a:t>
            </a:r>
            <a:r>
              <a:rPr lang="it-IT" sz="2400" b="1" dirty="0">
                <a:solidFill>
                  <a:srgbClr val="FFFF00"/>
                </a:solidFill>
              </a:rPr>
              <a:t>midi-</a:t>
            </a:r>
            <a:r>
              <a:rPr lang="it-IT" sz="2400" b="1" dirty="0" err="1">
                <a:solidFill>
                  <a:srgbClr val="FFFF00"/>
                </a:solidFill>
              </a:rPr>
              <a:t>chlorian</a:t>
            </a:r>
            <a:r>
              <a:rPr lang="it-IT" sz="2400" dirty="0">
                <a:solidFill>
                  <a:srgbClr val="FFFF00"/>
                </a:solidFill>
              </a:rPr>
              <a:t>” </a:t>
            </a:r>
          </a:p>
          <a:p>
            <a:pPr lvl="0" algn="just"/>
            <a:r>
              <a:rPr lang="it-IT" sz="2400" dirty="0">
                <a:solidFill>
                  <a:schemeClr val="bg1"/>
                </a:solidFill>
              </a:rPr>
              <a:t>Ogni ragazzo/a che arriva al campo </a:t>
            </a:r>
            <a:r>
              <a:rPr lang="it-IT" sz="2400" dirty="0" smtClean="0">
                <a:solidFill>
                  <a:schemeClr val="bg1"/>
                </a:solidFill>
              </a:rPr>
              <a:t>è </a:t>
            </a:r>
            <a:r>
              <a:rPr lang="it-IT" sz="2400" dirty="0">
                <a:solidFill>
                  <a:schemeClr val="bg1"/>
                </a:solidFill>
              </a:rPr>
              <a:t>un </a:t>
            </a:r>
            <a:r>
              <a:rPr lang="it-IT" sz="2400" b="1" dirty="0" err="1">
                <a:solidFill>
                  <a:srgbClr val="00B0F0"/>
                </a:solidFill>
              </a:rPr>
              <a:t>padawan</a:t>
            </a:r>
            <a:r>
              <a:rPr lang="it-IT" sz="2400" dirty="0">
                <a:solidFill>
                  <a:schemeClr val="bg1"/>
                </a:solidFill>
              </a:rPr>
              <a:t> che viene al campo per imparare a trovare l’equilibrio nella Forza </a:t>
            </a:r>
            <a:r>
              <a:rPr lang="it-IT" sz="2400" dirty="0" smtClean="0">
                <a:solidFill>
                  <a:schemeClr val="bg1"/>
                </a:solidFill>
              </a:rPr>
              <a:t>e, </a:t>
            </a:r>
            <a:r>
              <a:rPr lang="it-IT" sz="2400" dirty="0">
                <a:solidFill>
                  <a:schemeClr val="bg1"/>
                </a:solidFill>
              </a:rPr>
              <a:t>seguito da un </a:t>
            </a:r>
            <a:r>
              <a:rPr lang="it-IT" sz="2400" b="1" dirty="0">
                <a:solidFill>
                  <a:srgbClr val="00B0F0"/>
                </a:solidFill>
              </a:rPr>
              <a:t>m</a:t>
            </a:r>
            <a:r>
              <a:rPr lang="it-IT" sz="2400" b="1" dirty="0" smtClean="0">
                <a:solidFill>
                  <a:srgbClr val="00B0F0"/>
                </a:solidFill>
              </a:rPr>
              <a:t>aestro </a:t>
            </a:r>
            <a:r>
              <a:rPr lang="it-IT" sz="2400" b="1" dirty="0">
                <a:solidFill>
                  <a:srgbClr val="00B0F0"/>
                </a:solidFill>
              </a:rPr>
              <a:t>Jedi</a:t>
            </a:r>
            <a:r>
              <a:rPr lang="it-IT" sz="2400" dirty="0">
                <a:solidFill>
                  <a:schemeClr val="bg1"/>
                </a:solidFill>
              </a:rPr>
              <a:t>, apprendendone il </a:t>
            </a:r>
            <a:r>
              <a:rPr lang="it-IT" sz="2400" b="1" dirty="0">
                <a:solidFill>
                  <a:schemeClr val="bg1"/>
                </a:solidFill>
              </a:rPr>
              <a:t>Codice</a:t>
            </a:r>
            <a:r>
              <a:rPr lang="it-IT" sz="2400" dirty="0">
                <a:solidFill>
                  <a:schemeClr val="bg1"/>
                </a:solidFill>
              </a:rPr>
              <a:t>, divenire anch’egli un </a:t>
            </a:r>
            <a:r>
              <a:rPr lang="it-IT" sz="2400" b="1" dirty="0">
                <a:solidFill>
                  <a:srgbClr val="00B0F0"/>
                </a:solidFill>
              </a:rPr>
              <a:t>c</a:t>
            </a:r>
            <a:r>
              <a:rPr lang="it-IT" sz="2400" b="1" dirty="0" smtClean="0">
                <a:solidFill>
                  <a:srgbClr val="00B0F0"/>
                </a:solidFill>
              </a:rPr>
              <a:t>avaliere </a:t>
            </a:r>
            <a:r>
              <a:rPr lang="it-IT" sz="2400" b="1" dirty="0">
                <a:solidFill>
                  <a:srgbClr val="00B0F0"/>
                </a:solidFill>
              </a:rPr>
              <a:t>Jedi </a:t>
            </a:r>
            <a:r>
              <a:rPr lang="it-IT" sz="2400" dirty="0">
                <a:solidFill>
                  <a:schemeClr val="bg1"/>
                </a:solidFill>
              </a:rPr>
              <a:t>dopo la </a:t>
            </a:r>
            <a:r>
              <a:rPr lang="it-IT" sz="2400" b="1" dirty="0">
                <a:solidFill>
                  <a:schemeClr val="bg1"/>
                </a:solidFill>
              </a:rPr>
              <a:t>Cerimonia di investitura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Il </a:t>
            </a:r>
            <a:r>
              <a:rPr lang="it-IT" sz="2400" dirty="0">
                <a:solidFill>
                  <a:schemeClr val="bg1"/>
                </a:solidFill>
              </a:rPr>
              <a:t>Jedi è un </a:t>
            </a:r>
            <a:r>
              <a:rPr lang="it-IT" sz="2400" dirty="0" smtClean="0">
                <a:solidFill>
                  <a:schemeClr val="bg1"/>
                </a:solidFill>
              </a:rPr>
              <a:t>cavaliere </a:t>
            </a:r>
            <a:r>
              <a:rPr lang="it-IT" sz="2400" dirty="0">
                <a:solidFill>
                  <a:schemeClr val="bg1"/>
                </a:solidFill>
              </a:rPr>
              <a:t>che è riuscito ad ascoltare la Forza e a mettersi al suo servizio per il bene dell’umanità. La Forza dà al Cavaliere Jedi la </a:t>
            </a:r>
            <a:r>
              <a:rPr lang="it-IT" sz="2400" dirty="0" smtClean="0">
                <a:solidFill>
                  <a:schemeClr val="bg1"/>
                </a:solidFill>
              </a:rPr>
              <a:t>«</a:t>
            </a:r>
            <a:r>
              <a:rPr lang="it-IT" sz="2400" b="1" dirty="0" smtClean="0">
                <a:solidFill>
                  <a:schemeClr val="bg1"/>
                </a:solidFill>
              </a:rPr>
              <a:t>possanza</a:t>
            </a:r>
            <a:r>
              <a:rPr lang="it-IT" sz="2400" dirty="0" smtClean="0">
                <a:solidFill>
                  <a:schemeClr val="bg1"/>
                </a:solidFill>
              </a:rPr>
              <a:t>» </a:t>
            </a:r>
            <a:r>
              <a:rPr lang="it-IT" sz="2400" dirty="0">
                <a:solidFill>
                  <a:schemeClr val="bg1"/>
                </a:solidFill>
              </a:rPr>
              <a:t>(campo energetico creato da tutte le forze viventi, </a:t>
            </a:r>
            <a:r>
              <a:rPr lang="it-IT" sz="2400" b="1" dirty="0">
                <a:solidFill>
                  <a:srgbClr val="00B0F0"/>
                </a:solidFill>
              </a:rPr>
              <a:t>ci circonda, ci penetra e tiene unita tutta la Galassia</a:t>
            </a:r>
            <a:r>
              <a:rPr lang="it-IT" sz="2400" dirty="0">
                <a:solidFill>
                  <a:schemeClr val="bg1"/>
                </a:solidFill>
              </a:rPr>
              <a:t>) e gli consente di fare salti come se si volasse, di spostare o rompere oggetti col pensiero, di vedere il futuro (non sempre chiaramente), di leggere il pensiero, di influenzare le menti deboli, di percepire i pericoli </a:t>
            </a:r>
            <a:r>
              <a:rPr lang="it-IT" sz="2400" dirty="0" smtClean="0">
                <a:solidFill>
                  <a:schemeClr val="bg1"/>
                </a:solidFill>
              </a:rPr>
              <a:t>(«avverto </a:t>
            </a:r>
            <a:r>
              <a:rPr lang="it-IT" sz="2400" dirty="0">
                <a:solidFill>
                  <a:schemeClr val="bg1"/>
                </a:solidFill>
              </a:rPr>
              <a:t>un tremito nella </a:t>
            </a:r>
            <a:r>
              <a:rPr lang="it-IT" sz="2400" dirty="0" smtClean="0">
                <a:solidFill>
                  <a:schemeClr val="bg1"/>
                </a:solidFill>
              </a:rPr>
              <a:t>Forza») </a:t>
            </a:r>
            <a:r>
              <a:rPr lang="it-IT" sz="2400" dirty="0">
                <a:solidFill>
                  <a:schemeClr val="bg1"/>
                </a:solidFill>
              </a:rPr>
              <a:t>e soprattutto combattere con la spada laser. </a:t>
            </a:r>
          </a:p>
        </p:txBody>
      </p:sp>
    </p:spTree>
    <p:extLst>
      <p:ext uri="{BB962C8B-B14F-4D97-AF65-F5344CB8AC3E}">
        <p14:creationId xmlns:p14="http://schemas.microsoft.com/office/powerpoint/2010/main" val="41218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B0F0"/>
                </a:solidFill>
              </a:rPr>
              <a:t>1</a:t>
            </a:r>
            <a:r>
              <a:rPr lang="it-IT" sz="4000" b="1" dirty="0" smtClean="0">
                <a:solidFill>
                  <a:srgbClr val="00B0F0"/>
                </a:solidFill>
              </a:rPr>
              <a:t>° Giorno - Lunedì </a:t>
            </a:r>
            <a:br>
              <a:rPr lang="it-IT" sz="4000" b="1" dirty="0" smtClean="0">
                <a:solidFill>
                  <a:srgbClr val="00B0F0"/>
                </a:solidFill>
              </a:rPr>
            </a:br>
            <a:r>
              <a:rPr lang="it-IT" sz="4000" b="1" dirty="0" smtClean="0">
                <a:solidFill>
                  <a:srgbClr val="00B0F0"/>
                </a:solidFill>
              </a:rPr>
              <a:t>La </a:t>
            </a:r>
            <a:r>
              <a:rPr lang="it-IT" sz="4000" b="1" dirty="0">
                <a:solidFill>
                  <a:srgbClr val="00B0F0"/>
                </a:solidFill>
              </a:rPr>
              <a:t>mia Forza (conoscenza di sé)</a:t>
            </a:r>
            <a:r>
              <a:rPr lang="it-IT" dirty="0">
                <a:solidFill>
                  <a:srgbClr val="00B0F0"/>
                </a:solidFill>
              </a:rPr>
              <a:t/>
            </a:r>
            <a:br>
              <a:rPr lang="it-IT" dirty="0">
                <a:solidFill>
                  <a:srgbClr val="00B0F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8000" dirty="0" smtClean="0">
                <a:solidFill>
                  <a:srgbClr val="00B0F0"/>
                </a:solidFill>
              </a:rPr>
              <a:t>I </a:t>
            </a:r>
            <a:r>
              <a:rPr lang="it-IT" sz="8000" dirty="0">
                <a:solidFill>
                  <a:srgbClr val="00B0F0"/>
                </a:solidFill>
              </a:rPr>
              <a:t>ragazzi vengono sottoposti a degli esami per rilevare la presenza in loro di </a:t>
            </a:r>
            <a:r>
              <a:rPr lang="it-IT" sz="8000" dirty="0" err="1">
                <a:solidFill>
                  <a:srgbClr val="00B0F0"/>
                </a:solidFill>
              </a:rPr>
              <a:t>midi-chlorian</a:t>
            </a:r>
            <a:r>
              <a:rPr lang="it-IT" sz="8000" dirty="0">
                <a:solidFill>
                  <a:srgbClr val="00B0F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t-IT" sz="8000" dirty="0" smtClean="0">
                <a:solidFill>
                  <a:srgbClr val="00B0F0"/>
                </a:solidFill>
              </a:rPr>
              <a:t>Visti </a:t>
            </a:r>
            <a:r>
              <a:rPr lang="it-IT" sz="8000" dirty="0">
                <a:solidFill>
                  <a:srgbClr val="00B0F0"/>
                </a:solidFill>
              </a:rPr>
              <a:t>gli scarsi risultati dati dagli esiti degli esami si pone il dubbio «ma questi ragazzi avranno i midi-</a:t>
            </a:r>
            <a:r>
              <a:rPr lang="it-IT" sz="8000" dirty="0" err="1">
                <a:solidFill>
                  <a:srgbClr val="00B0F0"/>
                </a:solidFill>
              </a:rPr>
              <a:t>chlorian</a:t>
            </a:r>
            <a:r>
              <a:rPr lang="it-IT" sz="8000" dirty="0">
                <a:solidFill>
                  <a:srgbClr val="00B0F0"/>
                </a:solidFill>
              </a:rPr>
              <a:t>»? Si va a consultare i libri sacri e questi confermano che ogni essere vivente ha i midi-</a:t>
            </a:r>
            <a:r>
              <a:rPr lang="it-IT" sz="8000" dirty="0" err="1">
                <a:solidFill>
                  <a:srgbClr val="00B0F0"/>
                </a:solidFill>
              </a:rPr>
              <a:t>chlorian</a:t>
            </a:r>
            <a:r>
              <a:rPr lang="it-IT" sz="8000" dirty="0">
                <a:solidFill>
                  <a:srgbClr val="00B0F0"/>
                </a:solidFill>
              </a:rPr>
              <a:t>, forse però devono essere i ragazzi per primi ad averne la consapevolezza.</a:t>
            </a:r>
          </a:p>
          <a:p>
            <a:pPr marL="0" indent="0" algn="just">
              <a:buNone/>
            </a:pPr>
            <a:r>
              <a:rPr lang="it-IT" sz="8000" dirty="0">
                <a:solidFill>
                  <a:srgbClr val="00B0F0"/>
                </a:solidFill>
              </a:rPr>
              <a:t>  </a:t>
            </a:r>
          </a:p>
          <a:p>
            <a:pPr marL="0" indent="0" algn="just">
              <a:buNone/>
            </a:pPr>
            <a:r>
              <a:rPr lang="it-IT" sz="8000" dirty="0">
                <a:solidFill>
                  <a:srgbClr val="00B0F0"/>
                </a:solidFill>
              </a:rPr>
              <a:t>Celebrazione: </a:t>
            </a:r>
            <a:r>
              <a:rPr lang="it-IT" sz="8000" b="1" dirty="0">
                <a:solidFill>
                  <a:srgbClr val="00B0F0"/>
                </a:solidFill>
              </a:rPr>
              <a:t>Lo Spirito è Forza</a:t>
            </a:r>
            <a:r>
              <a:rPr lang="it-IT" sz="8000" dirty="0">
                <a:solidFill>
                  <a:srgbClr val="00B0F0"/>
                </a:solidFill>
              </a:rPr>
              <a:t> – siamo fatti </a:t>
            </a:r>
            <a:r>
              <a:rPr lang="it-IT" sz="8000" dirty="0" smtClean="0">
                <a:solidFill>
                  <a:srgbClr val="00B0F0"/>
                </a:solidFill>
              </a:rPr>
              <a:t>a </a:t>
            </a:r>
            <a:r>
              <a:rPr lang="it-IT" sz="8000" dirty="0">
                <a:solidFill>
                  <a:srgbClr val="00B0F0"/>
                </a:solidFill>
              </a:rPr>
              <a:t>immagine e somiglianza di Dio. Ognuno offre una sua qualità rispecchiandosi nel volto di Gesù. </a:t>
            </a:r>
          </a:p>
          <a:p>
            <a:pPr marL="0" indent="0" algn="just">
              <a:buNone/>
            </a:pPr>
            <a:r>
              <a:rPr lang="it-IT" sz="8000" u="sng" dirty="0">
                <a:solidFill>
                  <a:srgbClr val="00B0F0"/>
                </a:solidFill>
              </a:rPr>
              <a:t>Cos’è la Forza</a:t>
            </a:r>
            <a:r>
              <a:rPr lang="it-IT" sz="8000" dirty="0">
                <a:solidFill>
                  <a:srgbClr val="00B0F0"/>
                </a:solidFill>
              </a:rPr>
              <a:t>? Lo Spirito Santo è l’impronta divina che portiamo in </a:t>
            </a:r>
            <a:r>
              <a:rPr lang="it-IT" sz="8000" dirty="0" smtClean="0">
                <a:solidFill>
                  <a:srgbClr val="00B0F0"/>
                </a:solidFill>
              </a:rPr>
              <a:t>noi, </a:t>
            </a:r>
            <a:r>
              <a:rPr lang="it-IT" sz="8000" dirty="0">
                <a:solidFill>
                  <a:srgbClr val="00B0F0"/>
                </a:solidFill>
              </a:rPr>
              <a:t>ma è difficile da definire e da individuare. Lo riconosciamo attraverso i suoi doni.</a:t>
            </a:r>
          </a:p>
          <a:p>
            <a:pPr marL="0" indent="0" algn="just">
              <a:buNone/>
            </a:pPr>
            <a:r>
              <a:rPr lang="it-IT" sz="8000" u="sng" dirty="0">
                <a:solidFill>
                  <a:srgbClr val="00B0F0"/>
                </a:solidFill>
              </a:rPr>
              <a:t>Come funziona la Forza</a:t>
            </a:r>
            <a:r>
              <a:rPr lang="it-IT" sz="8000" dirty="0">
                <a:solidFill>
                  <a:srgbClr val="00B0F0"/>
                </a:solidFill>
              </a:rPr>
              <a:t>? Lo Spirito va accolto e lasciato lavorare. Se viviamo secondo lo Spirito (se siamo docili alla Forza) si vedranno i frutti </a:t>
            </a:r>
            <a:r>
              <a:rPr lang="it-IT" sz="8000" dirty="0" smtClean="0">
                <a:solidFill>
                  <a:srgbClr val="00B0F0"/>
                </a:solidFill>
              </a:rPr>
              <a:t>«luminosi» altrimenti </a:t>
            </a:r>
            <a:r>
              <a:rPr lang="it-IT" sz="8000" dirty="0">
                <a:solidFill>
                  <a:srgbClr val="00B0F0"/>
                </a:solidFill>
              </a:rPr>
              <a:t>quelli </a:t>
            </a:r>
            <a:r>
              <a:rPr lang="it-IT" sz="8000" dirty="0" smtClean="0">
                <a:solidFill>
                  <a:srgbClr val="00B0F0"/>
                </a:solidFill>
              </a:rPr>
              <a:t>«oscuri».</a:t>
            </a:r>
            <a:endParaRPr lang="it-IT" sz="8000" dirty="0">
              <a:solidFill>
                <a:srgbClr val="00B0F0"/>
              </a:solidFill>
            </a:endParaRPr>
          </a:p>
          <a:p>
            <a:pPr marL="0" lvl="0" indent="0" algn="just">
              <a:buNone/>
            </a:pPr>
            <a:r>
              <a:rPr lang="it-IT" sz="8000" dirty="0">
                <a:solidFill>
                  <a:srgbClr val="00B0F0"/>
                </a:solidFill>
              </a:rPr>
              <a:t>Consegna della treccina: ora sei un </a:t>
            </a:r>
            <a:r>
              <a:rPr lang="it-IT" sz="8000" dirty="0" err="1" smtClean="0">
                <a:solidFill>
                  <a:srgbClr val="00B0F0"/>
                </a:solidFill>
              </a:rPr>
              <a:t>padawan</a:t>
            </a:r>
            <a:r>
              <a:rPr lang="it-IT" sz="8000" dirty="0" smtClean="0">
                <a:solidFill>
                  <a:srgbClr val="00B0F0"/>
                </a:solidFill>
              </a:rPr>
              <a:t>/discepolo </a:t>
            </a:r>
            <a:r>
              <a:rPr lang="it-IT" sz="8000" dirty="0">
                <a:solidFill>
                  <a:srgbClr val="00B0F0"/>
                </a:solidFill>
              </a:rPr>
              <a:t>affidato assieme ad altri </a:t>
            </a:r>
            <a:r>
              <a:rPr lang="it-IT" sz="8000" dirty="0" err="1" smtClean="0">
                <a:solidFill>
                  <a:srgbClr val="00B0F0"/>
                </a:solidFill>
              </a:rPr>
              <a:t>padawan</a:t>
            </a:r>
            <a:r>
              <a:rPr lang="it-IT" sz="8000" dirty="0" smtClean="0">
                <a:solidFill>
                  <a:srgbClr val="00B0F0"/>
                </a:solidFill>
              </a:rPr>
              <a:t> </a:t>
            </a:r>
            <a:r>
              <a:rPr lang="it-IT" sz="8000" dirty="0">
                <a:solidFill>
                  <a:srgbClr val="00B0F0"/>
                </a:solidFill>
              </a:rPr>
              <a:t>a un </a:t>
            </a:r>
            <a:r>
              <a:rPr lang="it-IT" sz="8000" dirty="0" smtClean="0">
                <a:solidFill>
                  <a:srgbClr val="00B0F0"/>
                </a:solidFill>
              </a:rPr>
              <a:t>cavaliere </a:t>
            </a:r>
            <a:r>
              <a:rPr lang="it-IT" sz="8000" dirty="0">
                <a:solidFill>
                  <a:srgbClr val="00B0F0"/>
                </a:solidFill>
              </a:rPr>
              <a:t>Jedi;</a:t>
            </a:r>
          </a:p>
          <a:p>
            <a:pPr marL="0" lvl="0" indent="0" algn="just">
              <a:buNone/>
            </a:pPr>
            <a:endParaRPr lang="it-IT" sz="8000" dirty="0" smtClean="0">
              <a:solidFill>
                <a:srgbClr val="00B0F0"/>
              </a:solidFill>
            </a:endParaRPr>
          </a:p>
          <a:p>
            <a:pPr marL="0" lvl="0" indent="0" algn="just">
              <a:buNone/>
            </a:pPr>
            <a:r>
              <a:rPr lang="it-IT" sz="8000" dirty="0" smtClean="0">
                <a:solidFill>
                  <a:srgbClr val="00B0F0"/>
                </a:solidFill>
              </a:rPr>
              <a:t>Divisione in </a:t>
            </a:r>
            <a:r>
              <a:rPr lang="it-IT" sz="8000" dirty="0">
                <a:solidFill>
                  <a:srgbClr val="00B0F0"/>
                </a:solidFill>
              </a:rPr>
              <a:t>famiglie.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00B0F0"/>
                </a:solidFill>
              </a:rPr>
              <a:t> </a:t>
            </a:r>
          </a:p>
          <a:p>
            <a:pPr marL="0" indent="0" algn="just">
              <a:buNone/>
            </a:pP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40163" y="660750"/>
            <a:ext cx="500810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it-IT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idi-chlorian</a:t>
            </a: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segni della forza,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conscio o meno,</a:t>
            </a:r>
          </a:p>
          <a:p>
            <a:pPr algn="ctr"/>
            <a:r>
              <a:rPr lang="it-IT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ono in te. 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 rot="20196221">
            <a:off x="2509356" y="4807423"/>
            <a:ext cx="3869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RICONOSCILI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00B0F0"/>
                </a:solidFill>
              </a:rPr>
              <a:t>2</a:t>
            </a:r>
            <a:r>
              <a:rPr lang="it-IT" i="1" dirty="0" smtClean="0">
                <a:solidFill>
                  <a:srgbClr val="00B0F0"/>
                </a:solidFill>
              </a:rPr>
              <a:t>° </a:t>
            </a:r>
            <a:r>
              <a:rPr lang="it-IT" i="1" dirty="0">
                <a:solidFill>
                  <a:srgbClr val="00B0F0"/>
                </a:solidFill>
              </a:rPr>
              <a:t>giorno </a:t>
            </a:r>
            <a:r>
              <a:rPr lang="it-IT" i="1" dirty="0" smtClean="0">
                <a:solidFill>
                  <a:srgbClr val="00B0F0"/>
                </a:solidFill>
              </a:rPr>
              <a:t>- MARTEDI</a:t>
            </a:r>
            <a:r>
              <a:rPr lang="it-IT" i="1" dirty="0">
                <a:solidFill>
                  <a:srgbClr val="00B0F0"/>
                </a:solidFill>
              </a:rPr>
              <a:t/>
            </a:r>
            <a:br>
              <a:rPr lang="it-IT" i="1" dirty="0">
                <a:solidFill>
                  <a:srgbClr val="00B0F0"/>
                </a:solidFill>
              </a:rPr>
            </a:br>
            <a:r>
              <a:rPr lang="it-IT" b="1" dirty="0">
                <a:solidFill>
                  <a:srgbClr val="00B0F0"/>
                </a:solidFill>
              </a:rPr>
              <a:t>La Forza del </a:t>
            </a:r>
            <a:r>
              <a:rPr lang="it-IT" b="1" dirty="0" smtClean="0">
                <a:solidFill>
                  <a:srgbClr val="00B0F0"/>
                </a:solidFill>
              </a:rPr>
              <a:t>gruppo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 smtClean="0">
                <a:solidFill>
                  <a:srgbClr val="00B0F0"/>
                </a:solidFill>
              </a:rPr>
              <a:t>(collaborazione</a:t>
            </a:r>
            <a:r>
              <a:rPr lang="it-IT" b="1" dirty="0">
                <a:solidFill>
                  <a:srgbClr val="00B0F0"/>
                </a:solidFill>
              </a:rPr>
              <a:t>, amicizia, </a:t>
            </a:r>
            <a:r>
              <a:rPr lang="it-IT" b="1" dirty="0" smtClean="0">
                <a:solidFill>
                  <a:srgbClr val="00B0F0"/>
                </a:solidFill>
              </a:rPr>
              <a:t>famiglia)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00B0F0"/>
                </a:solidFill>
              </a:rPr>
              <a:t>Mattino</a:t>
            </a:r>
            <a:r>
              <a:rPr lang="it-IT" sz="2000" dirty="0">
                <a:solidFill>
                  <a:srgbClr val="00B0F0"/>
                </a:solidFill>
              </a:rPr>
              <a:t>:</a:t>
            </a:r>
          </a:p>
          <a:p>
            <a:r>
              <a:rPr lang="it-IT" sz="2000" dirty="0">
                <a:solidFill>
                  <a:srgbClr val="00B0F0"/>
                </a:solidFill>
              </a:rPr>
              <a:t>Lancio di Yoda: la Forza è conoscenza, compassione, serenità e armonia; è in ciascuno di noi e ciascuno partecipa di </a:t>
            </a:r>
            <a:r>
              <a:rPr lang="it-IT" sz="2000" dirty="0" smtClean="0">
                <a:solidFill>
                  <a:srgbClr val="00B0F0"/>
                </a:solidFill>
              </a:rPr>
              <a:t>essa</a:t>
            </a:r>
            <a:r>
              <a:rPr lang="it-IT" sz="2000" dirty="0">
                <a:solidFill>
                  <a:srgbClr val="00B0F0"/>
                </a:solidFill>
              </a:rPr>
              <a:t>; è vivente </a:t>
            </a:r>
            <a:r>
              <a:rPr lang="it-IT" sz="2000" dirty="0" smtClean="0">
                <a:solidFill>
                  <a:srgbClr val="00B0F0"/>
                </a:solidFill>
              </a:rPr>
              <a:t>e </a:t>
            </a:r>
            <a:r>
              <a:rPr lang="it-IT" sz="2000" dirty="0">
                <a:solidFill>
                  <a:srgbClr val="00B0F0"/>
                </a:solidFill>
              </a:rPr>
              <a:t>unificante</a:t>
            </a:r>
            <a:r>
              <a:rPr lang="it-IT" sz="2000" dirty="0" smtClean="0">
                <a:solidFill>
                  <a:srgbClr val="00B0F0"/>
                </a:solidFill>
              </a:rPr>
              <a:t>.</a:t>
            </a:r>
            <a:endParaRPr lang="it-IT" sz="2000" dirty="0">
              <a:solidFill>
                <a:srgbClr val="00B0F0"/>
              </a:solidFill>
            </a:endParaRPr>
          </a:p>
          <a:p>
            <a:r>
              <a:rPr lang="it-IT" sz="2000" dirty="0">
                <a:solidFill>
                  <a:srgbClr val="00B0F0"/>
                </a:solidFill>
              </a:rPr>
              <a:t>Le famiglie vengono mandate in uscita, ognuna in un posto diverso, ognuna col suo pranzo al sacco per conoscersi meglio, per conoscere meglio la Forza e con tutto l’occorrente per preparare il loro </a:t>
            </a:r>
            <a:r>
              <a:rPr lang="it-IT" sz="2000" b="1" dirty="0">
                <a:solidFill>
                  <a:srgbClr val="00B0F0"/>
                </a:solidFill>
              </a:rPr>
              <a:t>sguscio</a:t>
            </a:r>
            <a:r>
              <a:rPr lang="it-IT" sz="2000" dirty="0">
                <a:solidFill>
                  <a:srgbClr val="00B0F0"/>
                </a:solidFill>
              </a:rPr>
              <a:t>. </a:t>
            </a:r>
          </a:p>
          <a:p>
            <a:r>
              <a:rPr lang="it-IT" sz="2000" dirty="0">
                <a:solidFill>
                  <a:srgbClr val="00B0F0"/>
                </a:solidFill>
              </a:rPr>
              <a:t>Lavori di gruppo per conoscenza e le caratteristiche di ognuno di </a:t>
            </a:r>
            <a:r>
              <a:rPr lang="it-IT" sz="2000" dirty="0" smtClean="0">
                <a:solidFill>
                  <a:srgbClr val="00B0F0"/>
                </a:solidFill>
              </a:rPr>
              <a:t>loro.</a:t>
            </a:r>
            <a:endParaRPr lang="it-IT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00B0F0"/>
                </a:solidFill>
              </a:rPr>
              <a:t>Pomeriggio:</a:t>
            </a:r>
          </a:p>
          <a:p>
            <a:r>
              <a:rPr lang="it-IT" sz="2000" dirty="0">
                <a:solidFill>
                  <a:srgbClr val="00B0F0"/>
                </a:solidFill>
              </a:rPr>
              <a:t>C</a:t>
            </a:r>
            <a:r>
              <a:rPr lang="it-IT" sz="2000" dirty="0" smtClean="0">
                <a:solidFill>
                  <a:srgbClr val="00B0F0"/>
                </a:solidFill>
              </a:rPr>
              <a:t>onclusione </a:t>
            </a:r>
            <a:r>
              <a:rPr lang="it-IT" sz="2000" dirty="0">
                <a:solidFill>
                  <a:srgbClr val="00B0F0"/>
                </a:solidFill>
              </a:rPr>
              <a:t>della preparazione degli sgusci e gara.</a:t>
            </a:r>
          </a:p>
          <a:p>
            <a:r>
              <a:rPr lang="it-IT" sz="2000" dirty="0">
                <a:solidFill>
                  <a:srgbClr val="00B0F0"/>
                </a:solidFill>
              </a:rPr>
              <a:t>Celebrazione su Atti 2 e condivisione dei lavori di gruppo.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44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7899">
            <a:off x="1760783" y="1125644"/>
            <a:ext cx="4154424" cy="61173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032295" cy="23725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6" y="3068960"/>
            <a:ext cx="3504077" cy="342322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499992" y="332656"/>
            <a:ext cx="4122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GARA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DEGLI SGUSCI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3107" y="4737862"/>
            <a:ext cx="79903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Abilità</a:t>
            </a:r>
          </a:p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conoscenza della famiglia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8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844</Words>
  <Application>Microsoft Office PowerPoint</Application>
  <PresentationFormat>Presentazione su schermo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Obiettivi</vt:lpstr>
      <vt:lpstr>Presentazione standard di PowerPoint</vt:lpstr>
      <vt:lpstr>Presentazione standard di PowerPoint</vt:lpstr>
      <vt:lpstr>Presentazione standard di PowerPoint</vt:lpstr>
      <vt:lpstr>1° Giorno - Lunedì  La mia Forza (conoscenza di sé) </vt:lpstr>
      <vt:lpstr>Presentazione standard di PowerPoint</vt:lpstr>
      <vt:lpstr>2° giorno - MARTEDI La Forza del gruppo (collaborazione, amicizia, famiglia)</vt:lpstr>
      <vt:lpstr>Presentazione standard di PowerPoint</vt:lpstr>
      <vt:lpstr>3° giorno -MERCOLEDI   La Forza della scelta: Jedi, Sith o clone?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Ascolta il Maestro Obbedisci al Consiglio Trova Equilibrio Non aver fretta Allenati al distacco</vt:lpstr>
      <vt:lpstr>5° giorno - VENERDI   «La Forza è più forte del Lato Oscuro!» La Forza della Fede (la redenzione)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21</cp:revision>
  <dcterms:created xsi:type="dcterms:W3CDTF">2012-05-28T18:20:20Z</dcterms:created>
  <dcterms:modified xsi:type="dcterms:W3CDTF">2014-01-15T10:41:16Z</dcterms:modified>
</cp:coreProperties>
</file>